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91" r:id="rId2"/>
    <p:sldId id="2147375522" r:id="rId3"/>
    <p:sldId id="2147375590" r:id="rId4"/>
    <p:sldId id="2147375627" r:id="rId5"/>
    <p:sldId id="2147375626" r:id="rId6"/>
    <p:sldId id="2147375598" r:id="rId7"/>
    <p:sldId id="2147375634" r:id="rId8"/>
    <p:sldId id="2147375632" r:id="rId9"/>
    <p:sldId id="2147375633" r:id="rId10"/>
    <p:sldId id="2147375628" r:id="rId11"/>
    <p:sldId id="2147375629" r:id="rId12"/>
    <p:sldId id="2147375630" r:id="rId13"/>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4F05"/>
    <a:srgbClr val="B742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F546E7-6310-4E98-9222-FA44CF8D1DD8}" type="datetimeFigureOut">
              <a:rPr lang="en-NG" smtClean="0"/>
              <a:t>12/13/2024</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166577-8445-48E5-BBE0-02D2E66A5DDE}" type="slidenum">
              <a:rPr lang="en-NG" smtClean="0"/>
              <a:t>‹#›</a:t>
            </a:fld>
            <a:endParaRPr lang="en-NG"/>
          </a:p>
        </p:txBody>
      </p:sp>
    </p:spTree>
    <p:extLst>
      <p:ext uri="{BB962C8B-B14F-4D97-AF65-F5344CB8AC3E}">
        <p14:creationId xmlns:p14="http://schemas.microsoft.com/office/powerpoint/2010/main" val="499147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D848-B49A-4450-839D-BFC87A5D9E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G"/>
          </a:p>
        </p:txBody>
      </p:sp>
      <p:sp>
        <p:nvSpPr>
          <p:cNvPr id="3" name="Subtitle 2">
            <a:extLst>
              <a:ext uri="{FF2B5EF4-FFF2-40B4-BE49-F238E27FC236}">
                <a16:creationId xmlns:a16="http://schemas.microsoft.com/office/drawing/2014/main" id="{DBBEC76A-CAD3-411D-B7CF-E01025A6E0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G"/>
          </a:p>
        </p:txBody>
      </p:sp>
      <p:sp>
        <p:nvSpPr>
          <p:cNvPr id="4" name="Date Placeholder 3">
            <a:extLst>
              <a:ext uri="{FF2B5EF4-FFF2-40B4-BE49-F238E27FC236}">
                <a16:creationId xmlns:a16="http://schemas.microsoft.com/office/drawing/2014/main" id="{5568E2A2-8B9F-4A36-8573-641221FE3119}"/>
              </a:ext>
            </a:extLst>
          </p:cNvPr>
          <p:cNvSpPr>
            <a:spLocks noGrp="1"/>
          </p:cNvSpPr>
          <p:nvPr>
            <p:ph type="dt" sz="half" idx="10"/>
          </p:nvPr>
        </p:nvSpPr>
        <p:spPr/>
        <p:txBody>
          <a:bodyPr/>
          <a:lstStyle/>
          <a:p>
            <a:fld id="{0ACFA734-A392-4014-BEDB-FB50868BE076}" type="datetimeFigureOut">
              <a:rPr lang="en-NG" smtClean="0"/>
              <a:t>12/13/2024</a:t>
            </a:fld>
            <a:endParaRPr lang="en-NG"/>
          </a:p>
        </p:txBody>
      </p:sp>
      <p:sp>
        <p:nvSpPr>
          <p:cNvPr id="5" name="Footer Placeholder 4">
            <a:extLst>
              <a:ext uri="{FF2B5EF4-FFF2-40B4-BE49-F238E27FC236}">
                <a16:creationId xmlns:a16="http://schemas.microsoft.com/office/drawing/2014/main" id="{8B5DC5AD-DDC8-4355-9EC5-0234845ABD1E}"/>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45D84A8D-2CD0-4149-9A87-AE75C9557EC5}"/>
              </a:ext>
            </a:extLst>
          </p:cNvPr>
          <p:cNvSpPr>
            <a:spLocks noGrp="1"/>
          </p:cNvSpPr>
          <p:nvPr>
            <p:ph type="sldNum" sz="quarter" idx="12"/>
          </p:nvPr>
        </p:nvSpPr>
        <p:spPr/>
        <p:txBody>
          <a:bodyPr/>
          <a:lstStyle/>
          <a:p>
            <a:fld id="{4F013491-EC8A-4F90-8E8B-B1F58F0B5539}" type="slidenum">
              <a:rPr lang="en-NG" smtClean="0"/>
              <a:t>‹#›</a:t>
            </a:fld>
            <a:endParaRPr lang="en-NG"/>
          </a:p>
        </p:txBody>
      </p:sp>
    </p:spTree>
    <p:extLst>
      <p:ext uri="{BB962C8B-B14F-4D97-AF65-F5344CB8AC3E}">
        <p14:creationId xmlns:p14="http://schemas.microsoft.com/office/powerpoint/2010/main" val="283469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C5083-B8A5-4D8E-8330-26EB170C7C70}"/>
              </a:ext>
            </a:extLst>
          </p:cNvPr>
          <p:cNvSpPr>
            <a:spLocks noGrp="1"/>
          </p:cNvSpPr>
          <p:nvPr>
            <p:ph type="title"/>
          </p:nvPr>
        </p:nvSpPr>
        <p:spPr/>
        <p:txBody>
          <a:bodyPr/>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18513E81-AEE4-4FAC-AD90-814C9FC1F3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139E2385-D6F6-4077-A879-BC4421389478}"/>
              </a:ext>
            </a:extLst>
          </p:cNvPr>
          <p:cNvSpPr>
            <a:spLocks noGrp="1"/>
          </p:cNvSpPr>
          <p:nvPr>
            <p:ph type="dt" sz="half" idx="10"/>
          </p:nvPr>
        </p:nvSpPr>
        <p:spPr/>
        <p:txBody>
          <a:bodyPr/>
          <a:lstStyle/>
          <a:p>
            <a:fld id="{0ACFA734-A392-4014-BEDB-FB50868BE076}" type="datetimeFigureOut">
              <a:rPr lang="en-NG" smtClean="0"/>
              <a:t>12/13/2024</a:t>
            </a:fld>
            <a:endParaRPr lang="en-NG"/>
          </a:p>
        </p:txBody>
      </p:sp>
      <p:sp>
        <p:nvSpPr>
          <p:cNvPr id="5" name="Footer Placeholder 4">
            <a:extLst>
              <a:ext uri="{FF2B5EF4-FFF2-40B4-BE49-F238E27FC236}">
                <a16:creationId xmlns:a16="http://schemas.microsoft.com/office/drawing/2014/main" id="{3646B1C1-4C56-49F0-9191-43EF5E8FFB2E}"/>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EE189BD3-5C16-4D67-97AC-8B2C06A21DFC}"/>
              </a:ext>
            </a:extLst>
          </p:cNvPr>
          <p:cNvSpPr>
            <a:spLocks noGrp="1"/>
          </p:cNvSpPr>
          <p:nvPr>
            <p:ph type="sldNum" sz="quarter" idx="12"/>
          </p:nvPr>
        </p:nvSpPr>
        <p:spPr/>
        <p:txBody>
          <a:bodyPr/>
          <a:lstStyle/>
          <a:p>
            <a:fld id="{4F013491-EC8A-4F90-8E8B-B1F58F0B5539}" type="slidenum">
              <a:rPr lang="en-NG" smtClean="0"/>
              <a:t>‹#›</a:t>
            </a:fld>
            <a:endParaRPr lang="en-NG"/>
          </a:p>
        </p:txBody>
      </p:sp>
    </p:spTree>
    <p:extLst>
      <p:ext uri="{BB962C8B-B14F-4D97-AF65-F5344CB8AC3E}">
        <p14:creationId xmlns:p14="http://schemas.microsoft.com/office/powerpoint/2010/main" val="17011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9FFEE9-EB4E-4232-8902-B8050C0B56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7012DA12-BF20-4E45-B0A2-E5BC4617CE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C8914AEA-E5CF-483F-87AD-679A1CF6CC00}"/>
              </a:ext>
            </a:extLst>
          </p:cNvPr>
          <p:cNvSpPr>
            <a:spLocks noGrp="1"/>
          </p:cNvSpPr>
          <p:nvPr>
            <p:ph type="dt" sz="half" idx="10"/>
          </p:nvPr>
        </p:nvSpPr>
        <p:spPr/>
        <p:txBody>
          <a:bodyPr/>
          <a:lstStyle/>
          <a:p>
            <a:fld id="{0ACFA734-A392-4014-BEDB-FB50868BE076}" type="datetimeFigureOut">
              <a:rPr lang="en-NG" smtClean="0"/>
              <a:t>12/13/2024</a:t>
            </a:fld>
            <a:endParaRPr lang="en-NG"/>
          </a:p>
        </p:txBody>
      </p:sp>
      <p:sp>
        <p:nvSpPr>
          <p:cNvPr id="5" name="Footer Placeholder 4">
            <a:extLst>
              <a:ext uri="{FF2B5EF4-FFF2-40B4-BE49-F238E27FC236}">
                <a16:creationId xmlns:a16="http://schemas.microsoft.com/office/drawing/2014/main" id="{64319F0A-C638-422F-A1AF-D179D754838B}"/>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26EF55A2-DA73-424C-9C39-C704AE17226A}"/>
              </a:ext>
            </a:extLst>
          </p:cNvPr>
          <p:cNvSpPr>
            <a:spLocks noGrp="1"/>
          </p:cNvSpPr>
          <p:nvPr>
            <p:ph type="sldNum" sz="quarter" idx="12"/>
          </p:nvPr>
        </p:nvSpPr>
        <p:spPr/>
        <p:txBody>
          <a:bodyPr/>
          <a:lstStyle/>
          <a:p>
            <a:fld id="{4F013491-EC8A-4F90-8E8B-B1F58F0B5539}" type="slidenum">
              <a:rPr lang="en-NG" smtClean="0"/>
              <a:t>‹#›</a:t>
            </a:fld>
            <a:endParaRPr lang="en-NG"/>
          </a:p>
        </p:txBody>
      </p:sp>
    </p:spTree>
    <p:extLst>
      <p:ext uri="{BB962C8B-B14F-4D97-AF65-F5344CB8AC3E}">
        <p14:creationId xmlns:p14="http://schemas.microsoft.com/office/powerpoint/2010/main" val="507309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82697" y="25400"/>
            <a:ext cx="1396603" cy="1295400"/>
          </a:xfrm>
          <a:prstGeom prst="rect">
            <a:avLst/>
          </a:prstGeom>
        </p:spPr>
      </p:pic>
    </p:spTree>
    <p:extLst>
      <p:ext uri="{BB962C8B-B14F-4D97-AF65-F5344CB8AC3E}">
        <p14:creationId xmlns:p14="http://schemas.microsoft.com/office/powerpoint/2010/main" val="749330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261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1933C-CB39-474D-ABD1-F789EFC3FC9F}"/>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92FC2061-E44B-4608-A3CF-9B942F061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BD2A62DB-4797-405D-B6A1-AA7B93429FDE}"/>
              </a:ext>
            </a:extLst>
          </p:cNvPr>
          <p:cNvSpPr>
            <a:spLocks noGrp="1"/>
          </p:cNvSpPr>
          <p:nvPr>
            <p:ph type="dt" sz="half" idx="10"/>
          </p:nvPr>
        </p:nvSpPr>
        <p:spPr/>
        <p:txBody>
          <a:bodyPr/>
          <a:lstStyle/>
          <a:p>
            <a:fld id="{0ACFA734-A392-4014-BEDB-FB50868BE076}" type="datetimeFigureOut">
              <a:rPr lang="en-NG" smtClean="0"/>
              <a:t>12/13/2024</a:t>
            </a:fld>
            <a:endParaRPr lang="en-NG"/>
          </a:p>
        </p:txBody>
      </p:sp>
      <p:sp>
        <p:nvSpPr>
          <p:cNvPr id="5" name="Footer Placeholder 4">
            <a:extLst>
              <a:ext uri="{FF2B5EF4-FFF2-40B4-BE49-F238E27FC236}">
                <a16:creationId xmlns:a16="http://schemas.microsoft.com/office/drawing/2014/main" id="{7F628598-2425-4ABF-9DCC-684ACA73EB54}"/>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D532F737-A631-470C-9515-3A4246247684}"/>
              </a:ext>
            </a:extLst>
          </p:cNvPr>
          <p:cNvSpPr>
            <a:spLocks noGrp="1"/>
          </p:cNvSpPr>
          <p:nvPr>
            <p:ph type="sldNum" sz="quarter" idx="12"/>
          </p:nvPr>
        </p:nvSpPr>
        <p:spPr/>
        <p:txBody>
          <a:bodyPr/>
          <a:lstStyle/>
          <a:p>
            <a:fld id="{4F013491-EC8A-4F90-8E8B-B1F58F0B5539}" type="slidenum">
              <a:rPr lang="en-NG" smtClean="0"/>
              <a:t>‹#›</a:t>
            </a:fld>
            <a:endParaRPr lang="en-NG"/>
          </a:p>
        </p:txBody>
      </p:sp>
    </p:spTree>
    <p:extLst>
      <p:ext uri="{BB962C8B-B14F-4D97-AF65-F5344CB8AC3E}">
        <p14:creationId xmlns:p14="http://schemas.microsoft.com/office/powerpoint/2010/main" val="3747758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465F4-50B7-4DB8-8BC6-2427C31075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G"/>
          </a:p>
        </p:txBody>
      </p:sp>
      <p:sp>
        <p:nvSpPr>
          <p:cNvPr id="3" name="Text Placeholder 2">
            <a:extLst>
              <a:ext uri="{FF2B5EF4-FFF2-40B4-BE49-F238E27FC236}">
                <a16:creationId xmlns:a16="http://schemas.microsoft.com/office/drawing/2014/main" id="{8FEA3D36-2723-4BE9-A860-2CCC157D29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2C976C-56E4-4212-B573-77C41692E674}"/>
              </a:ext>
            </a:extLst>
          </p:cNvPr>
          <p:cNvSpPr>
            <a:spLocks noGrp="1"/>
          </p:cNvSpPr>
          <p:nvPr>
            <p:ph type="dt" sz="half" idx="10"/>
          </p:nvPr>
        </p:nvSpPr>
        <p:spPr/>
        <p:txBody>
          <a:bodyPr/>
          <a:lstStyle/>
          <a:p>
            <a:fld id="{0ACFA734-A392-4014-BEDB-FB50868BE076}" type="datetimeFigureOut">
              <a:rPr lang="en-NG" smtClean="0"/>
              <a:t>12/13/2024</a:t>
            </a:fld>
            <a:endParaRPr lang="en-NG"/>
          </a:p>
        </p:txBody>
      </p:sp>
      <p:sp>
        <p:nvSpPr>
          <p:cNvPr id="5" name="Footer Placeholder 4">
            <a:extLst>
              <a:ext uri="{FF2B5EF4-FFF2-40B4-BE49-F238E27FC236}">
                <a16:creationId xmlns:a16="http://schemas.microsoft.com/office/drawing/2014/main" id="{BD7FE332-8407-47E7-BF2E-F7436238F58C}"/>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39AA9A2B-523F-4515-8F23-891C82F1353B}"/>
              </a:ext>
            </a:extLst>
          </p:cNvPr>
          <p:cNvSpPr>
            <a:spLocks noGrp="1"/>
          </p:cNvSpPr>
          <p:nvPr>
            <p:ph type="sldNum" sz="quarter" idx="12"/>
          </p:nvPr>
        </p:nvSpPr>
        <p:spPr/>
        <p:txBody>
          <a:bodyPr/>
          <a:lstStyle/>
          <a:p>
            <a:fld id="{4F013491-EC8A-4F90-8E8B-B1F58F0B5539}" type="slidenum">
              <a:rPr lang="en-NG" smtClean="0"/>
              <a:t>‹#›</a:t>
            </a:fld>
            <a:endParaRPr lang="en-NG"/>
          </a:p>
        </p:txBody>
      </p:sp>
    </p:spTree>
    <p:extLst>
      <p:ext uri="{BB962C8B-B14F-4D97-AF65-F5344CB8AC3E}">
        <p14:creationId xmlns:p14="http://schemas.microsoft.com/office/powerpoint/2010/main" val="2466477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E0D3E-78DA-48DF-8CC5-3C7DD611FAB4}"/>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5CD9ADA5-4CEC-4CF9-824D-1D08F88170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Content Placeholder 3">
            <a:extLst>
              <a:ext uri="{FF2B5EF4-FFF2-40B4-BE49-F238E27FC236}">
                <a16:creationId xmlns:a16="http://schemas.microsoft.com/office/drawing/2014/main" id="{61474FE3-71C3-4115-95DB-2EC8E5EF56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Date Placeholder 4">
            <a:extLst>
              <a:ext uri="{FF2B5EF4-FFF2-40B4-BE49-F238E27FC236}">
                <a16:creationId xmlns:a16="http://schemas.microsoft.com/office/drawing/2014/main" id="{CB4ED4E3-935C-435D-AA0C-DE8637491FA3}"/>
              </a:ext>
            </a:extLst>
          </p:cNvPr>
          <p:cNvSpPr>
            <a:spLocks noGrp="1"/>
          </p:cNvSpPr>
          <p:nvPr>
            <p:ph type="dt" sz="half" idx="10"/>
          </p:nvPr>
        </p:nvSpPr>
        <p:spPr/>
        <p:txBody>
          <a:bodyPr/>
          <a:lstStyle/>
          <a:p>
            <a:fld id="{0ACFA734-A392-4014-BEDB-FB50868BE076}" type="datetimeFigureOut">
              <a:rPr lang="en-NG" smtClean="0"/>
              <a:t>12/13/2024</a:t>
            </a:fld>
            <a:endParaRPr lang="en-NG"/>
          </a:p>
        </p:txBody>
      </p:sp>
      <p:sp>
        <p:nvSpPr>
          <p:cNvPr id="6" name="Footer Placeholder 5">
            <a:extLst>
              <a:ext uri="{FF2B5EF4-FFF2-40B4-BE49-F238E27FC236}">
                <a16:creationId xmlns:a16="http://schemas.microsoft.com/office/drawing/2014/main" id="{4E570CC1-9DAD-4363-96F6-248798D7C2EB}"/>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CE933565-28AD-4FCD-BA0C-A1EF99F53597}"/>
              </a:ext>
            </a:extLst>
          </p:cNvPr>
          <p:cNvSpPr>
            <a:spLocks noGrp="1"/>
          </p:cNvSpPr>
          <p:nvPr>
            <p:ph type="sldNum" sz="quarter" idx="12"/>
          </p:nvPr>
        </p:nvSpPr>
        <p:spPr/>
        <p:txBody>
          <a:bodyPr/>
          <a:lstStyle/>
          <a:p>
            <a:fld id="{4F013491-EC8A-4F90-8E8B-B1F58F0B5539}" type="slidenum">
              <a:rPr lang="en-NG" smtClean="0"/>
              <a:t>‹#›</a:t>
            </a:fld>
            <a:endParaRPr lang="en-NG"/>
          </a:p>
        </p:txBody>
      </p:sp>
    </p:spTree>
    <p:extLst>
      <p:ext uri="{BB962C8B-B14F-4D97-AF65-F5344CB8AC3E}">
        <p14:creationId xmlns:p14="http://schemas.microsoft.com/office/powerpoint/2010/main" val="2036036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E8D69-CCD7-43BC-82C3-2A44EDEA276D}"/>
              </a:ext>
            </a:extLst>
          </p:cNvPr>
          <p:cNvSpPr>
            <a:spLocks noGrp="1"/>
          </p:cNvSpPr>
          <p:nvPr>
            <p:ph type="title"/>
          </p:nvPr>
        </p:nvSpPr>
        <p:spPr>
          <a:xfrm>
            <a:off x="839788" y="365125"/>
            <a:ext cx="10515600" cy="1325563"/>
          </a:xfrm>
        </p:spPr>
        <p:txBody>
          <a:bodyPr/>
          <a:lstStyle/>
          <a:p>
            <a:r>
              <a:rPr lang="en-US"/>
              <a:t>Click to edit Master title style</a:t>
            </a:r>
            <a:endParaRPr lang="en-NG"/>
          </a:p>
        </p:txBody>
      </p:sp>
      <p:sp>
        <p:nvSpPr>
          <p:cNvPr id="3" name="Text Placeholder 2">
            <a:extLst>
              <a:ext uri="{FF2B5EF4-FFF2-40B4-BE49-F238E27FC236}">
                <a16:creationId xmlns:a16="http://schemas.microsoft.com/office/drawing/2014/main" id="{1C8501BA-7BF0-4CB6-A77B-55904FCB49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B9371B-7D67-4899-9E1C-1DC097DE1F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Text Placeholder 4">
            <a:extLst>
              <a:ext uri="{FF2B5EF4-FFF2-40B4-BE49-F238E27FC236}">
                <a16:creationId xmlns:a16="http://schemas.microsoft.com/office/drawing/2014/main" id="{D74E58AA-69AE-425B-9296-A1E4921124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740ED9-21CF-42DA-9693-EE04B6585E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7" name="Date Placeholder 6">
            <a:extLst>
              <a:ext uri="{FF2B5EF4-FFF2-40B4-BE49-F238E27FC236}">
                <a16:creationId xmlns:a16="http://schemas.microsoft.com/office/drawing/2014/main" id="{F1909ED2-6D8D-4A73-8878-D5148D5CF26A}"/>
              </a:ext>
            </a:extLst>
          </p:cNvPr>
          <p:cNvSpPr>
            <a:spLocks noGrp="1"/>
          </p:cNvSpPr>
          <p:nvPr>
            <p:ph type="dt" sz="half" idx="10"/>
          </p:nvPr>
        </p:nvSpPr>
        <p:spPr/>
        <p:txBody>
          <a:bodyPr/>
          <a:lstStyle/>
          <a:p>
            <a:fld id="{0ACFA734-A392-4014-BEDB-FB50868BE076}" type="datetimeFigureOut">
              <a:rPr lang="en-NG" smtClean="0"/>
              <a:t>12/13/2024</a:t>
            </a:fld>
            <a:endParaRPr lang="en-NG"/>
          </a:p>
        </p:txBody>
      </p:sp>
      <p:sp>
        <p:nvSpPr>
          <p:cNvPr id="8" name="Footer Placeholder 7">
            <a:extLst>
              <a:ext uri="{FF2B5EF4-FFF2-40B4-BE49-F238E27FC236}">
                <a16:creationId xmlns:a16="http://schemas.microsoft.com/office/drawing/2014/main" id="{A89B3282-6179-4E83-9129-6A37CCD59184}"/>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2928C55B-49AE-4ED1-BA66-5F1961DEADF2}"/>
              </a:ext>
            </a:extLst>
          </p:cNvPr>
          <p:cNvSpPr>
            <a:spLocks noGrp="1"/>
          </p:cNvSpPr>
          <p:nvPr>
            <p:ph type="sldNum" sz="quarter" idx="12"/>
          </p:nvPr>
        </p:nvSpPr>
        <p:spPr/>
        <p:txBody>
          <a:bodyPr/>
          <a:lstStyle/>
          <a:p>
            <a:fld id="{4F013491-EC8A-4F90-8E8B-B1F58F0B5539}" type="slidenum">
              <a:rPr lang="en-NG" smtClean="0"/>
              <a:t>‹#›</a:t>
            </a:fld>
            <a:endParaRPr lang="en-NG"/>
          </a:p>
        </p:txBody>
      </p:sp>
    </p:spTree>
    <p:extLst>
      <p:ext uri="{BB962C8B-B14F-4D97-AF65-F5344CB8AC3E}">
        <p14:creationId xmlns:p14="http://schemas.microsoft.com/office/powerpoint/2010/main" val="845513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113A-AFB1-4DC8-AA92-F90AC1750530}"/>
              </a:ext>
            </a:extLst>
          </p:cNvPr>
          <p:cNvSpPr>
            <a:spLocks noGrp="1"/>
          </p:cNvSpPr>
          <p:nvPr>
            <p:ph type="title"/>
          </p:nvPr>
        </p:nvSpPr>
        <p:spPr/>
        <p:txBody>
          <a:bodyPr/>
          <a:lstStyle/>
          <a:p>
            <a:r>
              <a:rPr lang="en-US"/>
              <a:t>Click to edit Master title style</a:t>
            </a:r>
            <a:endParaRPr lang="en-NG"/>
          </a:p>
        </p:txBody>
      </p:sp>
      <p:sp>
        <p:nvSpPr>
          <p:cNvPr id="3" name="Date Placeholder 2">
            <a:extLst>
              <a:ext uri="{FF2B5EF4-FFF2-40B4-BE49-F238E27FC236}">
                <a16:creationId xmlns:a16="http://schemas.microsoft.com/office/drawing/2014/main" id="{45759ADF-15AD-4C4D-B146-431A4AF56366}"/>
              </a:ext>
            </a:extLst>
          </p:cNvPr>
          <p:cNvSpPr>
            <a:spLocks noGrp="1"/>
          </p:cNvSpPr>
          <p:nvPr>
            <p:ph type="dt" sz="half" idx="10"/>
          </p:nvPr>
        </p:nvSpPr>
        <p:spPr/>
        <p:txBody>
          <a:bodyPr/>
          <a:lstStyle/>
          <a:p>
            <a:fld id="{0ACFA734-A392-4014-BEDB-FB50868BE076}" type="datetimeFigureOut">
              <a:rPr lang="en-NG" smtClean="0"/>
              <a:t>12/13/2024</a:t>
            </a:fld>
            <a:endParaRPr lang="en-NG"/>
          </a:p>
        </p:txBody>
      </p:sp>
      <p:sp>
        <p:nvSpPr>
          <p:cNvPr id="4" name="Footer Placeholder 3">
            <a:extLst>
              <a:ext uri="{FF2B5EF4-FFF2-40B4-BE49-F238E27FC236}">
                <a16:creationId xmlns:a16="http://schemas.microsoft.com/office/drawing/2014/main" id="{9DE2EEA5-6259-49B6-A327-052438167098}"/>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2DC4AECE-A383-44E4-8FA0-2ECEB6CC34C2}"/>
              </a:ext>
            </a:extLst>
          </p:cNvPr>
          <p:cNvSpPr>
            <a:spLocks noGrp="1"/>
          </p:cNvSpPr>
          <p:nvPr>
            <p:ph type="sldNum" sz="quarter" idx="12"/>
          </p:nvPr>
        </p:nvSpPr>
        <p:spPr/>
        <p:txBody>
          <a:bodyPr/>
          <a:lstStyle/>
          <a:p>
            <a:fld id="{4F013491-EC8A-4F90-8E8B-B1F58F0B5539}" type="slidenum">
              <a:rPr lang="en-NG" smtClean="0"/>
              <a:t>‹#›</a:t>
            </a:fld>
            <a:endParaRPr lang="en-NG"/>
          </a:p>
        </p:txBody>
      </p:sp>
    </p:spTree>
    <p:extLst>
      <p:ext uri="{BB962C8B-B14F-4D97-AF65-F5344CB8AC3E}">
        <p14:creationId xmlns:p14="http://schemas.microsoft.com/office/powerpoint/2010/main" val="1853298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09DDC4-D038-45AB-BF0C-686C43B4C78E}"/>
              </a:ext>
            </a:extLst>
          </p:cNvPr>
          <p:cNvSpPr>
            <a:spLocks noGrp="1"/>
          </p:cNvSpPr>
          <p:nvPr>
            <p:ph type="dt" sz="half" idx="10"/>
          </p:nvPr>
        </p:nvSpPr>
        <p:spPr/>
        <p:txBody>
          <a:bodyPr/>
          <a:lstStyle/>
          <a:p>
            <a:fld id="{0ACFA734-A392-4014-BEDB-FB50868BE076}" type="datetimeFigureOut">
              <a:rPr lang="en-NG" smtClean="0"/>
              <a:t>12/13/2024</a:t>
            </a:fld>
            <a:endParaRPr lang="en-NG"/>
          </a:p>
        </p:txBody>
      </p:sp>
      <p:sp>
        <p:nvSpPr>
          <p:cNvPr id="3" name="Footer Placeholder 2">
            <a:extLst>
              <a:ext uri="{FF2B5EF4-FFF2-40B4-BE49-F238E27FC236}">
                <a16:creationId xmlns:a16="http://schemas.microsoft.com/office/drawing/2014/main" id="{0F5805F3-3A94-4CFF-B74A-11A0F33DDA81}"/>
              </a:ext>
            </a:extLst>
          </p:cNvPr>
          <p:cNvSpPr>
            <a:spLocks noGrp="1"/>
          </p:cNvSpPr>
          <p:nvPr>
            <p:ph type="ftr" sz="quarter" idx="11"/>
          </p:nvPr>
        </p:nvSpPr>
        <p:spPr/>
        <p:txBody>
          <a:bodyPr/>
          <a:lstStyle/>
          <a:p>
            <a:endParaRPr lang="en-NG"/>
          </a:p>
        </p:txBody>
      </p:sp>
      <p:sp>
        <p:nvSpPr>
          <p:cNvPr id="4" name="Slide Number Placeholder 3">
            <a:extLst>
              <a:ext uri="{FF2B5EF4-FFF2-40B4-BE49-F238E27FC236}">
                <a16:creationId xmlns:a16="http://schemas.microsoft.com/office/drawing/2014/main" id="{C0BE2CD3-4606-482C-BF61-533DA2A45DCC}"/>
              </a:ext>
            </a:extLst>
          </p:cNvPr>
          <p:cNvSpPr>
            <a:spLocks noGrp="1"/>
          </p:cNvSpPr>
          <p:nvPr>
            <p:ph type="sldNum" sz="quarter" idx="12"/>
          </p:nvPr>
        </p:nvSpPr>
        <p:spPr/>
        <p:txBody>
          <a:bodyPr/>
          <a:lstStyle/>
          <a:p>
            <a:fld id="{4F013491-EC8A-4F90-8E8B-B1F58F0B5539}" type="slidenum">
              <a:rPr lang="en-NG" smtClean="0"/>
              <a:t>‹#›</a:t>
            </a:fld>
            <a:endParaRPr lang="en-NG"/>
          </a:p>
        </p:txBody>
      </p:sp>
    </p:spTree>
    <p:extLst>
      <p:ext uri="{BB962C8B-B14F-4D97-AF65-F5344CB8AC3E}">
        <p14:creationId xmlns:p14="http://schemas.microsoft.com/office/powerpoint/2010/main" val="3019976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26E8A-FD60-4955-B8FE-E5D700F421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Content Placeholder 2">
            <a:extLst>
              <a:ext uri="{FF2B5EF4-FFF2-40B4-BE49-F238E27FC236}">
                <a16:creationId xmlns:a16="http://schemas.microsoft.com/office/drawing/2014/main" id="{70B7AE1D-659A-4B68-B4BB-6E418AD7AA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Text Placeholder 3">
            <a:extLst>
              <a:ext uri="{FF2B5EF4-FFF2-40B4-BE49-F238E27FC236}">
                <a16:creationId xmlns:a16="http://schemas.microsoft.com/office/drawing/2014/main" id="{C6B7F5BE-A0E8-4B59-A8CF-67EC74ADA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A6C733-B7B2-46B2-84EA-6FF861EA564A}"/>
              </a:ext>
            </a:extLst>
          </p:cNvPr>
          <p:cNvSpPr>
            <a:spLocks noGrp="1"/>
          </p:cNvSpPr>
          <p:nvPr>
            <p:ph type="dt" sz="half" idx="10"/>
          </p:nvPr>
        </p:nvSpPr>
        <p:spPr/>
        <p:txBody>
          <a:bodyPr/>
          <a:lstStyle/>
          <a:p>
            <a:fld id="{0ACFA734-A392-4014-BEDB-FB50868BE076}" type="datetimeFigureOut">
              <a:rPr lang="en-NG" smtClean="0"/>
              <a:t>12/13/2024</a:t>
            </a:fld>
            <a:endParaRPr lang="en-NG"/>
          </a:p>
        </p:txBody>
      </p:sp>
      <p:sp>
        <p:nvSpPr>
          <p:cNvPr id="6" name="Footer Placeholder 5">
            <a:extLst>
              <a:ext uri="{FF2B5EF4-FFF2-40B4-BE49-F238E27FC236}">
                <a16:creationId xmlns:a16="http://schemas.microsoft.com/office/drawing/2014/main" id="{14BAC67E-89DC-43F4-81F1-0B28F69C14E4}"/>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AD35BB88-2B4A-4A9D-95E1-A4D0A3D494F2}"/>
              </a:ext>
            </a:extLst>
          </p:cNvPr>
          <p:cNvSpPr>
            <a:spLocks noGrp="1"/>
          </p:cNvSpPr>
          <p:nvPr>
            <p:ph type="sldNum" sz="quarter" idx="12"/>
          </p:nvPr>
        </p:nvSpPr>
        <p:spPr/>
        <p:txBody>
          <a:bodyPr/>
          <a:lstStyle/>
          <a:p>
            <a:fld id="{4F013491-EC8A-4F90-8E8B-B1F58F0B5539}" type="slidenum">
              <a:rPr lang="en-NG" smtClean="0"/>
              <a:t>‹#›</a:t>
            </a:fld>
            <a:endParaRPr lang="en-NG"/>
          </a:p>
        </p:txBody>
      </p:sp>
    </p:spTree>
    <p:extLst>
      <p:ext uri="{BB962C8B-B14F-4D97-AF65-F5344CB8AC3E}">
        <p14:creationId xmlns:p14="http://schemas.microsoft.com/office/powerpoint/2010/main" val="2196091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9193-99B8-4D5A-96F0-64A06B139F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Picture Placeholder 2">
            <a:extLst>
              <a:ext uri="{FF2B5EF4-FFF2-40B4-BE49-F238E27FC236}">
                <a16:creationId xmlns:a16="http://schemas.microsoft.com/office/drawing/2014/main" id="{2C363B3C-2D42-42D9-8725-CABDAB0E3E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B2D6818C-4F6C-4957-AE16-65BD708798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7EC8B6-94FF-42E1-B21B-5F8FB7D3CE6F}"/>
              </a:ext>
            </a:extLst>
          </p:cNvPr>
          <p:cNvSpPr>
            <a:spLocks noGrp="1"/>
          </p:cNvSpPr>
          <p:nvPr>
            <p:ph type="dt" sz="half" idx="10"/>
          </p:nvPr>
        </p:nvSpPr>
        <p:spPr/>
        <p:txBody>
          <a:bodyPr/>
          <a:lstStyle/>
          <a:p>
            <a:fld id="{0ACFA734-A392-4014-BEDB-FB50868BE076}" type="datetimeFigureOut">
              <a:rPr lang="en-NG" smtClean="0"/>
              <a:t>12/13/2024</a:t>
            </a:fld>
            <a:endParaRPr lang="en-NG"/>
          </a:p>
        </p:txBody>
      </p:sp>
      <p:sp>
        <p:nvSpPr>
          <p:cNvPr id="6" name="Footer Placeholder 5">
            <a:extLst>
              <a:ext uri="{FF2B5EF4-FFF2-40B4-BE49-F238E27FC236}">
                <a16:creationId xmlns:a16="http://schemas.microsoft.com/office/drawing/2014/main" id="{8AF54E48-C0D1-4BA7-9FEA-F7A31238A997}"/>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E5B0C91F-9B5E-4095-B685-049B69767B09}"/>
              </a:ext>
            </a:extLst>
          </p:cNvPr>
          <p:cNvSpPr>
            <a:spLocks noGrp="1"/>
          </p:cNvSpPr>
          <p:nvPr>
            <p:ph type="sldNum" sz="quarter" idx="12"/>
          </p:nvPr>
        </p:nvSpPr>
        <p:spPr/>
        <p:txBody>
          <a:bodyPr/>
          <a:lstStyle/>
          <a:p>
            <a:fld id="{4F013491-EC8A-4F90-8E8B-B1F58F0B5539}" type="slidenum">
              <a:rPr lang="en-NG" smtClean="0"/>
              <a:t>‹#›</a:t>
            </a:fld>
            <a:endParaRPr lang="en-NG"/>
          </a:p>
        </p:txBody>
      </p:sp>
    </p:spTree>
    <p:extLst>
      <p:ext uri="{BB962C8B-B14F-4D97-AF65-F5344CB8AC3E}">
        <p14:creationId xmlns:p14="http://schemas.microsoft.com/office/powerpoint/2010/main" val="3968539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32DF31-A29F-4CA4-9528-FF39637D6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G"/>
          </a:p>
        </p:txBody>
      </p:sp>
      <p:sp>
        <p:nvSpPr>
          <p:cNvPr id="3" name="Text Placeholder 2">
            <a:extLst>
              <a:ext uri="{FF2B5EF4-FFF2-40B4-BE49-F238E27FC236}">
                <a16:creationId xmlns:a16="http://schemas.microsoft.com/office/drawing/2014/main" id="{D22DF922-F463-406A-9498-D7F33F0D03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EC5777F6-FFDE-44E6-904A-50F066BCC8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CFA734-A392-4014-BEDB-FB50868BE076}" type="datetimeFigureOut">
              <a:rPr lang="en-NG" smtClean="0"/>
              <a:t>12/13/2024</a:t>
            </a:fld>
            <a:endParaRPr lang="en-NG"/>
          </a:p>
        </p:txBody>
      </p:sp>
      <p:sp>
        <p:nvSpPr>
          <p:cNvPr id="5" name="Footer Placeholder 4">
            <a:extLst>
              <a:ext uri="{FF2B5EF4-FFF2-40B4-BE49-F238E27FC236}">
                <a16:creationId xmlns:a16="http://schemas.microsoft.com/office/drawing/2014/main" id="{E4AB35F2-FC75-428E-9A69-184DD87DC7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G"/>
          </a:p>
        </p:txBody>
      </p:sp>
      <p:sp>
        <p:nvSpPr>
          <p:cNvPr id="6" name="Slide Number Placeholder 5">
            <a:extLst>
              <a:ext uri="{FF2B5EF4-FFF2-40B4-BE49-F238E27FC236}">
                <a16:creationId xmlns:a16="http://schemas.microsoft.com/office/drawing/2014/main" id="{C3611506-1C2B-4742-9C49-45BEDBE6E4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013491-EC8A-4F90-8E8B-B1F58F0B5539}" type="slidenum">
              <a:rPr lang="en-NG" smtClean="0"/>
              <a:t>‹#›</a:t>
            </a:fld>
            <a:endParaRPr lang="en-NG"/>
          </a:p>
        </p:txBody>
      </p:sp>
    </p:spTree>
    <p:extLst>
      <p:ext uri="{BB962C8B-B14F-4D97-AF65-F5344CB8AC3E}">
        <p14:creationId xmlns:p14="http://schemas.microsoft.com/office/powerpoint/2010/main" val="3754318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3.sv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svg"/><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7" name="Title 1"/>
          <p:cNvSpPr txBox="1">
            <a:spLocks/>
          </p:cNvSpPr>
          <p:nvPr/>
        </p:nvSpPr>
        <p:spPr bwMode="auto">
          <a:xfrm>
            <a:off x="325120" y="1351528"/>
            <a:ext cx="7152641" cy="1978756"/>
          </a:xfrm>
          <a:prstGeom prst="rect">
            <a:avLst/>
          </a:prstGeom>
        </p:spPr>
        <p:txBody>
          <a:bodyPr wrap="square" numCol="1"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tx2">
                    <a:lumMod val="50000"/>
                  </a:schemeClr>
                </a:solidFill>
                <a:latin typeface="+mn-lt"/>
                <a:cs typeface="Times New Roman" panose="02020603050405020304" pitchFamily="18" charset="0"/>
              </a:rPr>
              <a:t>Customer Segmentation for Strategic Marketing</a:t>
            </a:r>
          </a:p>
        </p:txBody>
      </p:sp>
      <p:grpSp>
        <p:nvGrpSpPr>
          <p:cNvPr id="15" name="Group 5">
            <a:extLst>
              <a:ext uri="{FF2B5EF4-FFF2-40B4-BE49-F238E27FC236}">
                <a16:creationId xmlns:a16="http://schemas.microsoft.com/office/drawing/2014/main" id="{29BA1C5D-4A24-47EA-831C-BF26BBC2539D}"/>
              </a:ext>
            </a:extLst>
          </p:cNvPr>
          <p:cNvGrpSpPr>
            <a:grpSpLocks/>
          </p:cNvGrpSpPr>
          <p:nvPr/>
        </p:nvGrpSpPr>
        <p:grpSpPr bwMode="auto">
          <a:xfrm>
            <a:off x="3787775" y="-92765"/>
            <a:ext cx="8404225" cy="6950765"/>
            <a:chOff x="4626724" y="-8313"/>
            <a:chExt cx="7565275" cy="6866313"/>
          </a:xfrm>
        </p:grpSpPr>
        <p:sp>
          <p:nvSpPr>
            <p:cNvPr id="16" name="Right Triangle 15">
              <a:extLst>
                <a:ext uri="{FF2B5EF4-FFF2-40B4-BE49-F238E27FC236}">
                  <a16:creationId xmlns:a16="http://schemas.microsoft.com/office/drawing/2014/main" id="{76242C2F-7D46-493E-A5F0-16E2038BE1C9}"/>
                </a:ext>
              </a:extLst>
            </p:cNvPr>
            <p:cNvSpPr/>
            <p:nvPr/>
          </p:nvSpPr>
          <p:spPr>
            <a:xfrm flipH="1">
              <a:off x="4626724" y="-8313"/>
              <a:ext cx="6536375" cy="6858376"/>
            </a:xfrm>
            <a:prstGeom prst="rtTriangle">
              <a:avLst/>
            </a:prstGeom>
            <a:solidFill>
              <a:schemeClr val="tx1">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63929E4-FD4D-46C2-A269-D606FB1E5A1F}"/>
                </a:ext>
              </a:extLst>
            </p:cNvPr>
            <p:cNvSpPr/>
            <p:nvPr/>
          </p:nvSpPr>
          <p:spPr>
            <a:xfrm>
              <a:off x="11163099" y="-375"/>
              <a:ext cx="1028900" cy="6858375"/>
            </a:xfrm>
            <a:prstGeom prst="rect">
              <a:avLst/>
            </a:prstGeom>
            <a:solidFill>
              <a:schemeClr val="tx1">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344059D0-70FA-4358-9C50-02887AB36308}"/>
                </a:ext>
              </a:extLst>
            </p:cNvPr>
            <p:cNvCxnSpPr/>
            <p:nvPr/>
          </p:nvCxnSpPr>
          <p:spPr>
            <a:xfrm flipH="1">
              <a:off x="4626724" y="-375"/>
              <a:ext cx="6536375" cy="6858375"/>
            </a:xfrm>
            <a:prstGeom prst="line">
              <a:avLst/>
            </a:prstGeom>
            <a:ln w="28575">
              <a:solidFill>
                <a:srgbClr val="DE4E05"/>
              </a:solidFill>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6867643" y="3338318"/>
            <a:ext cx="4340180" cy="1603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rPr>
              <a:t>ADEYEMI ADEROJU</a:t>
            </a:r>
          </a:p>
          <a:p>
            <a:pPr algn="ctr"/>
            <a:endParaRPr lang="en-US" sz="900" b="1" dirty="0">
              <a:solidFill>
                <a:sysClr val="windowText" lastClr="000000"/>
              </a:solidFill>
            </a:endParaRPr>
          </a:p>
          <a:p>
            <a:pPr algn="ctr"/>
            <a:r>
              <a:rPr lang="en-US" sz="1600" b="1" dirty="0">
                <a:solidFill>
                  <a:sysClr val="windowText" lastClr="000000"/>
                </a:solidFill>
              </a:rPr>
              <a:t>November 2024</a:t>
            </a:r>
            <a:endParaRPr lang="en-GB" sz="2400" b="1" dirty="0">
              <a:solidFill>
                <a:sysClr val="windowText" lastClr="000000"/>
              </a:solidFill>
            </a:endParaRPr>
          </a:p>
        </p:txBody>
      </p:sp>
      <p:pic>
        <p:nvPicPr>
          <p:cNvPr id="8" name="object 3">
            <a:extLst>
              <a:ext uri="{FF2B5EF4-FFF2-40B4-BE49-F238E27FC236}">
                <a16:creationId xmlns:a16="http://schemas.microsoft.com/office/drawing/2014/main" id="{342348DD-01A8-4E50-86D3-8DEE8B8A2240}"/>
              </a:ext>
            </a:extLst>
          </p:cNvPr>
          <p:cNvPicPr/>
          <p:nvPr/>
        </p:nvPicPr>
        <p:blipFill>
          <a:blip r:embed="rId3" cstate="print"/>
          <a:stretch>
            <a:fillRect/>
          </a:stretch>
        </p:blipFill>
        <p:spPr>
          <a:xfrm>
            <a:off x="3047" y="6687310"/>
            <a:ext cx="12188952" cy="170689"/>
          </a:xfrm>
          <a:prstGeom prst="rect">
            <a:avLst/>
          </a:prstGeom>
        </p:spPr>
      </p:pic>
    </p:spTree>
    <p:extLst>
      <p:ext uri="{BB962C8B-B14F-4D97-AF65-F5344CB8AC3E}">
        <p14:creationId xmlns:p14="http://schemas.microsoft.com/office/powerpoint/2010/main" val="30677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75AC2-4428-4BCC-6EB3-4713EFAC35E6}"/>
            </a:ext>
          </a:extLst>
        </p:cNvPr>
        <p:cNvGrpSpPr/>
        <p:nvPr/>
      </p:nvGrpSpPr>
      <p:grpSpPr>
        <a:xfrm>
          <a:off x="0" y="0"/>
          <a:ext cx="0" cy="0"/>
          <a:chOff x="0" y="0"/>
          <a:chExt cx="0" cy="0"/>
        </a:xfrm>
      </p:grpSpPr>
      <p:sp>
        <p:nvSpPr>
          <p:cNvPr id="30" name="Freeform 2">
            <a:extLst>
              <a:ext uri="{FF2B5EF4-FFF2-40B4-BE49-F238E27FC236}">
                <a16:creationId xmlns:a16="http://schemas.microsoft.com/office/drawing/2014/main" id="{1BBEDAE2-341C-9747-D8E4-0E9185B9E9D3}"/>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NG" dirty="0"/>
          </a:p>
        </p:txBody>
      </p:sp>
      <p:pic>
        <p:nvPicPr>
          <p:cNvPr id="12" name="Picture 11">
            <a:extLst>
              <a:ext uri="{FF2B5EF4-FFF2-40B4-BE49-F238E27FC236}">
                <a16:creationId xmlns:a16="http://schemas.microsoft.com/office/drawing/2014/main" id="{B87C99DF-976E-E72A-692A-8E3EF5095CE7}"/>
              </a:ext>
            </a:extLst>
          </p:cNvPr>
          <p:cNvPicPr>
            <a:picLocks noChangeAspect="1"/>
          </p:cNvPicPr>
          <p:nvPr/>
        </p:nvPicPr>
        <p:blipFill rotWithShape="1">
          <a:blip r:embed="rId3">
            <a:extLst>
              <a:ext uri="{28A0092B-C50C-407E-A947-70E740481C1C}">
                <a14:useLocalDpi xmlns:a14="http://schemas.microsoft.com/office/drawing/2010/main" val="0"/>
              </a:ext>
            </a:extLst>
          </a:blip>
          <a:srcRect l="24187" r="8476" b="14306"/>
          <a:stretch/>
        </p:blipFill>
        <p:spPr>
          <a:xfrm>
            <a:off x="10486693" y="5535499"/>
            <a:ext cx="1471628" cy="1234561"/>
          </a:xfrm>
          <a:prstGeom prst="rect">
            <a:avLst/>
          </a:prstGeom>
        </p:spPr>
      </p:pic>
      <p:grpSp>
        <p:nvGrpSpPr>
          <p:cNvPr id="79" name="Group 78">
            <a:extLst>
              <a:ext uri="{FF2B5EF4-FFF2-40B4-BE49-F238E27FC236}">
                <a16:creationId xmlns:a16="http://schemas.microsoft.com/office/drawing/2014/main" id="{B90587F9-359D-1A2B-C6ED-351166CB3505}"/>
              </a:ext>
            </a:extLst>
          </p:cNvPr>
          <p:cNvGrpSpPr/>
          <p:nvPr/>
        </p:nvGrpSpPr>
        <p:grpSpPr>
          <a:xfrm>
            <a:off x="1245704" y="2229903"/>
            <a:ext cx="6500442" cy="4583044"/>
            <a:chOff x="1935972" y="739321"/>
            <a:chExt cx="3580209" cy="5617447"/>
          </a:xfrm>
        </p:grpSpPr>
        <p:grpSp>
          <p:nvGrpSpPr>
            <p:cNvPr id="58" name="Group 57">
              <a:extLst>
                <a:ext uri="{FF2B5EF4-FFF2-40B4-BE49-F238E27FC236}">
                  <a16:creationId xmlns:a16="http://schemas.microsoft.com/office/drawing/2014/main" id="{BED37AD6-0547-1138-EEB3-18EACF0FCB61}"/>
                </a:ext>
              </a:extLst>
            </p:cNvPr>
            <p:cNvGrpSpPr/>
            <p:nvPr/>
          </p:nvGrpSpPr>
          <p:grpSpPr>
            <a:xfrm>
              <a:off x="1935972" y="739321"/>
              <a:ext cx="3548050" cy="5617447"/>
              <a:chOff x="1964108" y="668984"/>
              <a:chExt cx="3548050" cy="5617447"/>
            </a:xfrm>
          </p:grpSpPr>
          <p:sp>
            <p:nvSpPr>
              <p:cNvPr id="26" name="Freeform 25">
                <a:extLst>
                  <a:ext uri="{FF2B5EF4-FFF2-40B4-BE49-F238E27FC236}">
                    <a16:creationId xmlns:a16="http://schemas.microsoft.com/office/drawing/2014/main" id="{5322814E-3775-85F1-13C5-3EEF6004C111}"/>
                  </a:ext>
                </a:extLst>
              </p:cNvPr>
              <p:cNvSpPr/>
              <p:nvPr/>
            </p:nvSpPr>
            <p:spPr>
              <a:xfrm>
                <a:off x="1964108" y="668984"/>
                <a:ext cx="1642057" cy="2777874"/>
              </a:xfrm>
              <a:custGeom>
                <a:avLst/>
                <a:gdLst>
                  <a:gd name="connsiteX0" fmla="*/ 1991830 w 1993916"/>
                  <a:gd name="connsiteY0" fmla="*/ 2743375 h 2820915"/>
                  <a:gd name="connsiteX1" fmla="*/ 1993916 w 1993916"/>
                  <a:gd name="connsiteY1" fmla="*/ 2782145 h 2820915"/>
                  <a:gd name="connsiteX2" fmla="*/ 1991830 w 1993916"/>
                  <a:gd name="connsiteY2" fmla="*/ 2820915 h 2820915"/>
                  <a:gd name="connsiteX3" fmla="*/ 996958 w 1993916"/>
                  <a:gd name="connsiteY3" fmla="*/ 0 h 2820915"/>
                  <a:gd name="connsiteX4" fmla="*/ 1993916 w 1993916"/>
                  <a:gd name="connsiteY4" fmla="*/ 935623 h 2820915"/>
                  <a:gd name="connsiteX5" fmla="*/ 1991830 w 1993916"/>
                  <a:gd name="connsiteY5" fmla="*/ 974392 h 2820915"/>
                  <a:gd name="connsiteX6" fmla="*/ 1991830 w 1993916"/>
                  <a:gd name="connsiteY6" fmla="*/ 2743375 h 2820915"/>
                  <a:gd name="connsiteX7" fmla="*/ 1988769 w 1993916"/>
                  <a:gd name="connsiteY7" fmla="*/ 2686483 h 2820915"/>
                  <a:gd name="connsiteX8" fmla="*/ 1197880 w 1993916"/>
                  <a:gd name="connsiteY8" fmla="*/ 1865531 h 2820915"/>
                  <a:gd name="connsiteX9" fmla="*/ 1162462 w 1993916"/>
                  <a:gd name="connsiteY9" fmla="*/ 1860458 h 2820915"/>
                  <a:gd name="connsiteX10" fmla="*/ 1167234 w 1993916"/>
                  <a:gd name="connsiteY10" fmla="*/ 1855137 h 2820915"/>
                  <a:gd name="connsiteX11" fmla="*/ 996958 w 1993916"/>
                  <a:gd name="connsiteY11" fmla="*/ 1871246 h 2820915"/>
                  <a:gd name="connsiteX12" fmla="*/ 0 w 1993916"/>
                  <a:gd name="connsiteY12" fmla="*/ 935623 h 2820915"/>
                  <a:gd name="connsiteX13" fmla="*/ 996958 w 1993916"/>
                  <a:gd name="connsiteY13" fmla="*/ 0 h 282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3916" h="2820915">
                    <a:moveTo>
                      <a:pt x="1991830" y="2743375"/>
                    </a:moveTo>
                    <a:lnTo>
                      <a:pt x="1993916" y="2782145"/>
                    </a:lnTo>
                    <a:lnTo>
                      <a:pt x="1991830" y="2820915"/>
                    </a:lnTo>
                    <a:close/>
                    <a:moveTo>
                      <a:pt x="996958" y="0"/>
                    </a:moveTo>
                    <a:cubicBezTo>
                      <a:pt x="1547563" y="0"/>
                      <a:pt x="1993916" y="418893"/>
                      <a:pt x="1993916" y="935623"/>
                    </a:cubicBezTo>
                    <a:lnTo>
                      <a:pt x="1991830" y="974392"/>
                    </a:lnTo>
                    <a:lnTo>
                      <a:pt x="1991830" y="2743375"/>
                    </a:lnTo>
                    <a:lnTo>
                      <a:pt x="1988769" y="2686483"/>
                    </a:lnTo>
                    <a:cubicBezTo>
                      <a:pt x="1944522" y="2277596"/>
                      <a:pt x="1619727" y="1946542"/>
                      <a:pt x="1197880" y="1865531"/>
                    </a:cubicBezTo>
                    <a:lnTo>
                      <a:pt x="1162462" y="1860458"/>
                    </a:lnTo>
                    <a:lnTo>
                      <a:pt x="1167234" y="1855137"/>
                    </a:lnTo>
                    <a:lnTo>
                      <a:pt x="996958" y="1871246"/>
                    </a:lnTo>
                    <a:cubicBezTo>
                      <a:pt x="446353" y="1871246"/>
                      <a:pt x="0" y="1452353"/>
                      <a:pt x="0" y="935623"/>
                    </a:cubicBezTo>
                    <a:cubicBezTo>
                      <a:pt x="0" y="418893"/>
                      <a:pt x="446353" y="0"/>
                      <a:pt x="996958"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eform 41">
                <a:extLst>
                  <a:ext uri="{FF2B5EF4-FFF2-40B4-BE49-F238E27FC236}">
                    <a16:creationId xmlns:a16="http://schemas.microsoft.com/office/drawing/2014/main" id="{721FAF64-BD03-2229-E4F8-D2CB977B9D21}"/>
                  </a:ext>
                </a:extLst>
              </p:cNvPr>
              <p:cNvSpPr/>
              <p:nvPr/>
            </p:nvSpPr>
            <p:spPr>
              <a:xfrm>
                <a:off x="2064166" y="878267"/>
                <a:ext cx="720970" cy="1346539"/>
              </a:xfrm>
              <a:custGeom>
                <a:avLst/>
                <a:gdLst>
                  <a:gd name="connsiteX0" fmla="*/ 788791 w 788791"/>
                  <a:gd name="connsiteY0" fmla="*/ 0 h 1441998"/>
                  <a:gd name="connsiteX1" fmla="*/ 788791 w 788791"/>
                  <a:gd name="connsiteY1" fmla="*/ 1441998 h 1441998"/>
                  <a:gd name="connsiteX2" fmla="*/ 0 w 788791"/>
                  <a:gd name="connsiteY2" fmla="*/ 720999 h 1441998"/>
                  <a:gd name="connsiteX3" fmla="*/ 788791 w 788791"/>
                  <a:gd name="connsiteY3" fmla="*/ 0 h 1441998"/>
                </a:gdLst>
                <a:ahLst/>
                <a:cxnLst>
                  <a:cxn ang="0">
                    <a:pos x="connsiteX0" y="connsiteY0"/>
                  </a:cxn>
                  <a:cxn ang="0">
                    <a:pos x="connsiteX1" y="connsiteY1"/>
                  </a:cxn>
                  <a:cxn ang="0">
                    <a:pos x="connsiteX2" y="connsiteY2"/>
                  </a:cxn>
                  <a:cxn ang="0">
                    <a:pos x="connsiteX3" y="connsiteY3"/>
                  </a:cxn>
                </a:cxnLst>
                <a:rect l="l" t="t" r="r" b="b"/>
                <a:pathLst>
                  <a:path w="788791" h="1441998">
                    <a:moveTo>
                      <a:pt x="788791" y="0"/>
                    </a:moveTo>
                    <a:lnTo>
                      <a:pt x="788791" y="1441998"/>
                    </a:lnTo>
                    <a:cubicBezTo>
                      <a:pt x="353154" y="1441998"/>
                      <a:pt x="0" y="1119196"/>
                      <a:pt x="0" y="720999"/>
                    </a:cubicBezTo>
                    <a:cubicBezTo>
                      <a:pt x="0" y="322802"/>
                      <a:pt x="353154" y="0"/>
                      <a:pt x="788791" y="0"/>
                    </a:cubicBezTo>
                    <a:close/>
                  </a:path>
                </a:pathLst>
              </a:custGeom>
              <a:solidFill>
                <a:srgbClr val="F172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reeform 39">
                <a:extLst>
                  <a:ext uri="{FF2B5EF4-FFF2-40B4-BE49-F238E27FC236}">
                    <a16:creationId xmlns:a16="http://schemas.microsoft.com/office/drawing/2014/main" id="{F7BD4B45-A989-1F66-D6CE-5E936E855EFD}"/>
                  </a:ext>
                </a:extLst>
              </p:cNvPr>
              <p:cNvSpPr/>
              <p:nvPr/>
            </p:nvSpPr>
            <p:spPr>
              <a:xfrm>
                <a:off x="2785136" y="878267"/>
                <a:ext cx="720970" cy="1346539"/>
              </a:xfrm>
              <a:custGeom>
                <a:avLst/>
                <a:gdLst>
                  <a:gd name="connsiteX0" fmla="*/ 0 w 788791"/>
                  <a:gd name="connsiteY0" fmla="*/ 0 h 1441998"/>
                  <a:gd name="connsiteX1" fmla="*/ 788791 w 788791"/>
                  <a:gd name="connsiteY1" fmla="*/ 720999 h 1441998"/>
                  <a:gd name="connsiteX2" fmla="*/ 0 w 788791"/>
                  <a:gd name="connsiteY2" fmla="*/ 1441998 h 1441998"/>
                  <a:gd name="connsiteX3" fmla="*/ 0 w 788791"/>
                  <a:gd name="connsiteY3" fmla="*/ 0 h 1441998"/>
                </a:gdLst>
                <a:ahLst/>
                <a:cxnLst>
                  <a:cxn ang="0">
                    <a:pos x="connsiteX0" y="connsiteY0"/>
                  </a:cxn>
                  <a:cxn ang="0">
                    <a:pos x="connsiteX1" y="connsiteY1"/>
                  </a:cxn>
                  <a:cxn ang="0">
                    <a:pos x="connsiteX2" y="connsiteY2"/>
                  </a:cxn>
                  <a:cxn ang="0">
                    <a:pos x="connsiteX3" y="connsiteY3"/>
                  </a:cxn>
                </a:cxnLst>
                <a:rect l="l" t="t" r="r" b="b"/>
                <a:pathLst>
                  <a:path w="788791" h="1441998">
                    <a:moveTo>
                      <a:pt x="0" y="0"/>
                    </a:moveTo>
                    <a:cubicBezTo>
                      <a:pt x="435637" y="0"/>
                      <a:pt x="788791" y="322802"/>
                      <a:pt x="788791" y="720999"/>
                    </a:cubicBezTo>
                    <a:cubicBezTo>
                      <a:pt x="788791" y="1119196"/>
                      <a:pt x="435637" y="1441998"/>
                      <a:pt x="0" y="1441998"/>
                    </a:cubicBezTo>
                    <a:lnTo>
                      <a:pt x="0" y="0"/>
                    </a:lnTo>
                    <a:close/>
                  </a:path>
                </a:pathLst>
              </a:custGeom>
              <a:solidFill>
                <a:srgbClr val="D35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Freeform 44">
                <a:extLst>
                  <a:ext uri="{FF2B5EF4-FFF2-40B4-BE49-F238E27FC236}">
                    <a16:creationId xmlns:a16="http://schemas.microsoft.com/office/drawing/2014/main" id="{DFF1F4F3-8E99-FC35-926A-FFBA9AD3E518}"/>
                  </a:ext>
                </a:extLst>
              </p:cNvPr>
              <p:cNvSpPr/>
              <p:nvPr/>
            </p:nvSpPr>
            <p:spPr>
              <a:xfrm flipH="1">
                <a:off x="3870100" y="1182767"/>
                <a:ext cx="1642057" cy="2777874"/>
              </a:xfrm>
              <a:custGeom>
                <a:avLst/>
                <a:gdLst>
                  <a:gd name="connsiteX0" fmla="*/ 1991830 w 1993916"/>
                  <a:gd name="connsiteY0" fmla="*/ 2743375 h 2820915"/>
                  <a:gd name="connsiteX1" fmla="*/ 1993916 w 1993916"/>
                  <a:gd name="connsiteY1" fmla="*/ 2782145 h 2820915"/>
                  <a:gd name="connsiteX2" fmla="*/ 1991830 w 1993916"/>
                  <a:gd name="connsiteY2" fmla="*/ 2820915 h 2820915"/>
                  <a:gd name="connsiteX3" fmla="*/ 996958 w 1993916"/>
                  <a:gd name="connsiteY3" fmla="*/ 0 h 2820915"/>
                  <a:gd name="connsiteX4" fmla="*/ 1993916 w 1993916"/>
                  <a:gd name="connsiteY4" fmla="*/ 935623 h 2820915"/>
                  <a:gd name="connsiteX5" fmla="*/ 1991830 w 1993916"/>
                  <a:gd name="connsiteY5" fmla="*/ 974392 h 2820915"/>
                  <a:gd name="connsiteX6" fmla="*/ 1991830 w 1993916"/>
                  <a:gd name="connsiteY6" fmla="*/ 2743375 h 2820915"/>
                  <a:gd name="connsiteX7" fmla="*/ 1988769 w 1993916"/>
                  <a:gd name="connsiteY7" fmla="*/ 2686483 h 2820915"/>
                  <a:gd name="connsiteX8" fmla="*/ 1197880 w 1993916"/>
                  <a:gd name="connsiteY8" fmla="*/ 1865531 h 2820915"/>
                  <a:gd name="connsiteX9" fmla="*/ 1162462 w 1993916"/>
                  <a:gd name="connsiteY9" fmla="*/ 1860458 h 2820915"/>
                  <a:gd name="connsiteX10" fmla="*/ 1167234 w 1993916"/>
                  <a:gd name="connsiteY10" fmla="*/ 1855137 h 2820915"/>
                  <a:gd name="connsiteX11" fmla="*/ 996958 w 1993916"/>
                  <a:gd name="connsiteY11" fmla="*/ 1871246 h 2820915"/>
                  <a:gd name="connsiteX12" fmla="*/ 0 w 1993916"/>
                  <a:gd name="connsiteY12" fmla="*/ 935623 h 2820915"/>
                  <a:gd name="connsiteX13" fmla="*/ 996958 w 1993916"/>
                  <a:gd name="connsiteY13" fmla="*/ 0 h 282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3916" h="2820915">
                    <a:moveTo>
                      <a:pt x="1991830" y="2743375"/>
                    </a:moveTo>
                    <a:lnTo>
                      <a:pt x="1993916" y="2782145"/>
                    </a:lnTo>
                    <a:lnTo>
                      <a:pt x="1991830" y="2820915"/>
                    </a:lnTo>
                    <a:close/>
                    <a:moveTo>
                      <a:pt x="996958" y="0"/>
                    </a:moveTo>
                    <a:cubicBezTo>
                      <a:pt x="1547563" y="0"/>
                      <a:pt x="1993916" y="418893"/>
                      <a:pt x="1993916" y="935623"/>
                    </a:cubicBezTo>
                    <a:lnTo>
                      <a:pt x="1991830" y="974392"/>
                    </a:lnTo>
                    <a:lnTo>
                      <a:pt x="1991830" y="2743375"/>
                    </a:lnTo>
                    <a:lnTo>
                      <a:pt x="1988769" y="2686483"/>
                    </a:lnTo>
                    <a:cubicBezTo>
                      <a:pt x="1944522" y="2277596"/>
                      <a:pt x="1619727" y="1946542"/>
                      <a:pt x="1197880" y="1865531"/>
                    </a:cubicBezTo>
                    <a:lnTo>
                      <a:pt x="1162462" y="1860458"/>
                    </a:lnTo>
                    <a:lnTo>
                      <a:pt x="1167234" y="1855137"/>
                    </a:lnTo>
                    <a:lnTo>
                      <a:pt x="996958" y="1871246"/>
                    </a:lnTo>
                    <a:cubicBezTo>
                      <a:pt x="446353" y="1871246"/>
                      <a:pt x="0" y="1452353"/>
                      <a:pt x="0" y="935623"/>
                    </a:cubicBezTo>
                    <a:cubicBezTo>
                      <a:pt x="0" y="418893"/>
                      <a:pt x="446353" y="0"/>
                      <a:pt x="996958"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reeform 45">
                <a:extLst>
                  <a:ext uri="{FF2B5EF4-FFF2-40B4-BE49-F238E27FC236}">
                    <a16:creationId xmlns:a16="http://schemas.microsoft.com/office/drawing/2014/main" id="{6CE04E88-6315-A267-DC80-908FBA6FC73D}"/>
                  </a:ext>
                </a:extLst>
              </p:cNvPr>
              <p:cNvSpPr/>
              <p:nvPr/>
            </p:nvSpPr>
            <p:spPr>
              <a:xfrm flipH="1">
                <a:off x="4691129" y="1392050"/>
                <a:ext cx="720970" cy="1346539"/>
              </a:xfrm>
              <a:custGeom>
                <a:avLst/>
                <a:gdLst>
                  <a:gd name="connsiteX0" fmla="*/ 788791 w 788791"/>
                  <a:gd name="connsiteY0" fmla="*/ 0 h 1441998"/>
                  <a:gd name="connsiteX1" fmla="*/ 788791 w 788791"/>
                  <a:gd name="connsiteY1" fmla="*/ 1441998 h 1441998"/>
                  <a:gd name="connsiteX2" fmla="*/ 0 w 788791"/>
                  <a:gd name="connsiteY2" fmla="*/ 720999 h 1441998"/>
                  <a:gd name="connsiteX3" fmla="*/ 788791 w 788791"/>
                  <a:gd name="connsiteY3" fmla="*/ 0 h 1441998"/>
                </a:gdLst>
                <a:ahLst/>
                <a:cxnLst>
                  <a:cxn ang="0">
                    <a:pos x="connsiteX0" y="connsiteY0"/>
                  </a:cxn>
                  <a:cxn ang="0">
                    <a:pos x="connsiteX1" y="connsiteY1"/>
                  </a:cxn>
                  <a:cxn ang="0">
                    <a:pos x="connsiteX2" y="connsiteY2"/>
                  </a:cxn>
                  <a:cxn ang="0">
                    <a:pos x="connsiteX3" y="connsiteY3"/>
                  </a:cxn>
                </a:cxnLst>
                <a:rect l="l" t="t" r="r" b="b"/>
                <a:pathLst>
                  <a:path w="788791" h="1441998">
                    <a:moveTo>
                      <a:pt x="788791" y="0"/>
                    </a:moveTo>
                    <a:lnTo>
                      <a:pt x="788791" y="1441998"/>
                    </a:lnTo>
                    <a:cubicBezTo>
                      <a:pt x="353154" y="1441998"/>
                      <a:pt x="0" y="1119196"/>
                      <a:pt x="0" y="720999"/>
                    </a:cubicBezTo>
                    <a:cubicBezTo>
                      <a:pt x="0" y="322802"/>
                      <a:pt x="353154" y="0"/>
                      <a:pt x="788791"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reeform 46">
                <a:extLst>
                  <a:ext uri="{FF2B5EF4-FFF2-40B4-BE49-F238E27FC236}">
                    <a16:creationId xmlns:a16="http://schemas.microsoft.com/office/drawing/2014/main" id="{ED517142-D6AF-699D-280B-E40D07BDB931}"/>
                  </a:ext>
                </a:extLst>
              </p:cNvPr>
              <p:cNvSpPr/>
              <p:nvPr/>
            </p:nvSpPr>
            <p:spPr>
              <a:xfrm flipH="1">
                <a:off x="3970159" y="1392050"/>
                <a:ext cx="720970" cy="1346539"/>
              </a:xfrm>
              <a:custGeom>
                <a:avLst/>
                <a:gdLst>
                  <a:gd name="connsiteX0" fmla="*/ 0 w 788791"/>
                  <a:gd name="connsiteY0" fmla="*/ 0 h 1441998"/>
                  <a:gd name="connsiteX1" fmla="*/ 788791 w 788791"/>
                  <a:gd name="connsiteY1" fmla="*/ 720999 h 1441998"/>
                  <a:gd name="connsiteX2" fmla="*/ 0 w 788791"/>
                  <a:gd name="connsiteY2" fmla="*/ 1441998 h 1441998"/>
                  <a:gd name="connsiteX3" fmla="*/ 0 w 788791"/>
                  <a:gd name="connsiteY3" fmla="*/ 0 h 1441998"/>
                </a:gdLst>
                <a:ahLst/>
                <a:cxnLst>
                  <a:cxn ang="0">
                    <a:pos x="connsiteX0" y="connsiteY0"/>
                  </a:cxn>
                  <a:cxn ang="0">
                    <a:pos x="connsiteX1" y="connsiteY1"/>
                  </a:cxn>
                  <a:cxn ang="0">
                    <a:pos x="connsiteX2" y="connsiteY2"/>
                  </a:cxn>
                  <a:cxn ang="0">
                    <a:pos x="connsiteX3" y="connsiteY3"/>
                  </a:cxn>
                </a:cxnLst>
                <a:rect l="l" t="t" r="r" b="b"/>
                <a:pathLst>
                  <a:path w="788791" h="1441998">
                    <a:moveTo>
                      <a:pt x="0" y="0"/>
                    </a:moveTo>
                    <a:cubicBezTo>
                      <a:pt x="435637" y="0"/>
                      <a:pt x="788791" y="322802"/>
                      <a:pt x="788791" y="720999"/>
                    </a:cubicBezTo>
                    <a:cubicBezTo>
                      <a:pt x="788791" y="1119196"/>
                      <a:pt x="435637" y="1441998"/>
                      <a:pt x="0" y="1441998"/>
                    </a:cubicBez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reeform 48">
                <a:extLst>
                  <a:ext uri="{FF2B5EF4-FFF2-40B4-BE49-F238E27FC236}">
                    <a16:creationId xmlns:a16="http://schemas.microsoft.com/office/drawing/2014/main" id="{6ACA0A3A-7EAD-4C73-6E40-D3517BE46AEF}"/>
                  </a:ext>
                </a:extLst>
              </p:cNvPr>
              <p:cNvSpPr/>
              <p:nvPr/>
            </p:nvSpPr>
            <p:spPr>
              <a:xfrm>
                <a:off x="1964109" y="2881206"/>
                <a:ext cx="1642057" cy="2777874"/>
              </a:xfrm>
              <a:custGeom>
                <a:avLst/>
                <a:gdLst>
                  <a:gd name="connsiteX0" fmla="*/ 1991830 w 1993916"/>
                  <a:gd name="connsiteY0" fmla="*/ 2743375 h 2820915"/>
                  <a:gd name="connsiteX1" fmla="*/ 1993916 w 1993916"/>
                  <a:gd name="connsiteY1" fmla="*/ 2782145 h 2820915"/>
                  <a:gd name="connsiteX2" fmla="*/ 1991830 w 1993916"/>
                  <a:gd name="connsiteY2" fmla="*/ 2820915 h 2820915"/>
                  <a:gd name="connsiteX3" fmla="*/ 996958 w 1993916"/>
                  <a:gd name="connsiteY3" fmla="*/ 0 h 2820915"/>
                  <a:gd name="connsiteX4" fmla="*/ 1993916 w 1993916"/>
                  <a:gd name="connsiteY4" fmla="*/ 935623 h 2820915"/>
                  <a:gd name="connsiteX5" fmla="*/ 1991830 w 1993916"/>
                  <a:gd name="connsiteY5" fmla="*/ 974392 h 2820915"/>
                  <a:gd name="connsiteX6" fmla="*/ 1991830 w 1993916"/>
                  <a:gd name="connsiteY6" fmla="*/ 2743375 h 2820915"/>
                  <a:gd name="connsiteX7" fmla="*/ 1988769 w 1993916"/>
                  <a:gd name="connsiteY7" fmla="*/ 2686483 h 2820915"/>
                  <a:gd name="connsiteX8" fmla="*/ 1197880 w 1993916"/>
                  <a:gd name="connsiteY8" fmla="*/ 1865531 h 2820915"/>
                  <a:gd name="connsiteX9" fmla="*/ 1162462 w 1993916"/>
                  <a:gd name="connsiteY9" fmla="*/ 1860458 h 2820915"/>
                  <a:gd name="connsiteX10" fmla="*/ 1167234 w 1993916"/>
                  <a:gd name="connsiteY10" fmla="*/ 1855137 h 2820915"/>
                  <a:gd name="connsiteX11" fmla="*/ 996958 w 1993916"/>
                  <a:gd name="connsiteY11" fmla="*/ 1871246 h 2820915"/>
                  <a:gd name="connsiteX12" fmla="*/ 0 w 1993916"/>
                  <a:gd name="connsiteY12" fmla="*/ 935623 h 2820915"/>
                  <a:gd name="connsiteX13" fmla="*/ 996958 w 1993916"/>
                  <a:gd name="connsiteY13" fmla="*/ 0 h 282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3916" h="2820915">
                    <a:moveTo>
                      <a:pt x="1991830" y="2743375"/>
                    </a:moveTo>
                    <a:lnTo>
                      <a:pt x="1993916" y="2782145"/>
                    </a:lnTo>
                    <a:lnTo>
                      <a:pt x="1991830" y="2820915"/>
                    </a:lnTo>
                    <a:close/>
                    <a:moveTo>
                      <a:pt x="996958" y="0"/>
                    </a:moveTo>
                    <a:cubicBezTo>
                      <a:pt x="1547563" y="0"/>
                      <a:pt x="1993916" y="418893"/>
                      <a:pt x="1993916" y="935623"/>
                    </a:cubicBezTo>
                    <a:lnTo>
                      <a:pt x="1991830" y="974392"/>
                    </a:lnTo>
                    <a:lnTo>
                      <a:pt x="1991830" y="2743375"/>
                    </a:lnTo>
                    <a:lnTo>
                      <a:pt x="1988769" y="2686483"/>
                    </a:lnTo>
                    <a:cubicBezTo>
                      <a:pt x="1944522" y="2277596"/>
                      <a:pt x="1619727" y="1946542"/>
                      <a:pt x="1197880" y="1865531"/>
                    </a:cubicBezTo>
                    <a:lnTo>
                      <a:pt x="1162462" y="1860458"/>
                    </a:lnTo>
                    <a:lnTo>
                      <a:pt x="1167234" y="1855137"/>
                    </a:lnTo>
                    <a:lnTo>
                      <a:pt x="996958" y="1871246"/>
                    </a:lnTo>
                    <a:cubicBezTo>
                      <a:pt x="446353" y="1871246"/>
                      <a:pt x="0" y="1452353"/>
                      <a:pt x="0" y="935623"/>
                    </a:cubicBezTo>
                    <a:cubicBezTo>
                      <a:pt x="0" y="418893"/>
                      <a:pt x="446353" y="0"/>
                      <a:pt x="996958"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reeform 49">
                <a:extLst>
                  <a:ext uri="{FF2B5EF4-FFF2-40B4-BE49-F238E27FC236}">
                    <a16:creationId xmlns:a16="http://schemas.microsoft.com/office/drawing/2014/main" id="{FBFF7F9A-8A11-F1DB-9E0B-2814195E2657}"/>
                  </a:ext>
                </a:extLst>
              </p:cNvPr>
              <p:cNvSpPr/>
              <p:nvPr/>
            </p:nvSpPr>
            <p:spPr>
              <a:xfrm>
                <a:off x="2064167" y="3090489"/>
                <a:ext cx="720970" cy="1346539"/>
              </a:xfrm>
              <a:custGeom>
                <a:avLst/>
                <a:gdLst>
                  <a:gd name="connsiteX0" fmla="*/ 788791 w 788791"/>
                  <a:gd name="connsiteY0" fmla="*/ 0 h 1441998"/>
                  <a:gd name="connsiteX1" fmla="*/ 788791 w 788791"/>
                  <a:gd name="connsiteY1" fmla="*/ 1441998 h 1441998"/>
                  <a:gd name="connsiteX2" fmla="*/ 0 w 788791"/>
                  <a:gd name="connsiteY2" fmla="*/ 720999 h 1441998"/>
                  <a:gd name="connsiteX3" fmla="*/ 788791 w 788791"/>
                  <a:gd name="connsiteY3" fmla="*/ 0 h 1441998"/>
                </a:gdLst>
                <a:ahLst/>
                <a:cxnLst>
                  <a:cxn ang="0">
                    <a:pos x="connsiteX0" y="connsiteY0"/>
                  </a:cxn>
                  <a:cxn ang="0">
                    <a:pos x="connsiteX1" y="connsiteY1"/>
                  </a:cxn>
                  <a:cxn ang="0">
                    <a:pos x="connsiteX2" y="connsiteY2"/>
                  </a:cxn>
                  <a:cxn ang="0">
                    <a:pos x="connsiteX3" y="connsiteY3"/>
                  </a:cxn>
                </a:cxnLst>
                <a:rect l="l" t="t" r="r" b="b"/>
                <a:pathLst>
                  <a:path w="788791" h="1441998">
                    <a:moveTo>
                      <a:pt x="788791" y="0"/>
                    </a:moveTo>
                    <a:lnTo>
                      <a:pt x="788791" y="1441998"/>
                    </a:lnTo>
                    <a:cubicBezTo>
                      <a:pt x="353154" y="1441998"/>
                      <a:pt x="0" y="1119196"/>
                      <a:pt x="0" y="720999"/>
                    </a:cubicBezTo>
                    <a:cubicBezTo>
                      <a:pt x="0" y="322802"/>
                      <a:pt x="353154" y="0"/>
                      <a:pt x="788791"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Freeform 50">
                <a:extLst>
                  <a:ext uri="{FF2B5EF4-FFF2-40B4-BE49-F238E27FC236}">
                    <a16:creationId xmlns:a16="http://schemas.microsoft.com/office/drawing/2014/main" id="{94C19559-ABFF-73F6-1A9F-C27A3935085B}"/>
                  </a:ext>
                </a:extLst>
              </p:cNvPr>
              <p:cNvSpPr/>
              <p:nvPr/>
            </p:nvSpPr>
            <p:spPr>
              <a:xfrm>
                <a:off x="2785137" y="3090489"/>
                <a:ext cx="720970" cy="1346539"/>
              </a:xfrm>
              <a:custGeom>
                <a:avLst/>
                <a:gdLst>
                  <a:gd name="connsiteX0" fmla="*/ 0 w 788791"/>
                  <a:gd name="connsiteY0" fmla="*/ 0 h 1441998"/>
                  <a:gd name="connsiteX1" fmla="*/ 788791 w 788791"/>
                  <a:gd name="connsiteY1" fmla="*/ 720999 h 1441998"/>
                  <a:gd name="connsiteX2" fmla="*/ 0 w 788791"/>
                  <a:gd name="connsiteY2" fmla="*/ 1441998 h 1441998"/>
                  <a:gd name="connsiteX3" fmla="*/ 0 w 788791"/>
                  <a:gd name="connsiteY3" fmla="*/ 0 h 1441998"/>
                </a:gdLst>
                <a:ahLst/>
                <a:cxnLst>
                  <a:cxn ang="0">
                    <a:pos x="connsiteX0" y="connsiteY0"/>
                  </a:cxn>
                  <a:cxn ang="0">
                    <a:pos x="connsiteX1" y="connsiteY1"/>
                  </a:cxn>
                  <a:cxn ang="0">
                    <a:pos x="connsiteX2" y="connsiteY2"/>
                  </a:cxn>
                  <a:cxn ang="0">
                    <a:pos x="connsiteX3" y="connsiteY3"/>
                  </a:cxn>
                </a:cxnLst>
                <a:rect l="l" t="t" r="r" b="b"/>
                <a:pathLst>
                  <a:path w="788791" h="1441998">
                    <a:moveTo>
                      <a:pt x="0" y="0"/>
                    </a:moveTo>
                    <a:cubicBezTo>
                      <a:pt x="435637" y="0"/>
                      <a:pt x="788791" y="322802"/>
                      <a:pt x="788791" y="720999"/>
                    </a:cubicBezTo>
                    <a:cubicBezTo>
                      <a:pt x="788791" y="1119196"/>
                      <a:pt x="435637" y="1441998"/>
                      <a:pt x="0" y="1441998"/>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Freeform 52">
                <a:extLst>
                  <a:ext uri="{FF2B5EF4-FFF2-40B4-BE49-F238E27FC236}">
                    <a16:creationId xmlns:a16="http://schemas.microsoft.com/office/drawing/2014/main" id="{C41DB91C-3953-2FA8-B6F9-C8916BCC20B5}"/>
                  </a:ext>
                </a:extLst>
              </p:cNvPr>
              <p:cNvSpPr/>
              <p:nvPr/>
            </p:nvSpPr>
            <p:spPr>
              <a:xfrm flipH="1">
                <a:off x="3870101" y="3394989"/>
                <a:ext cx="1642057" cy="2777874"/>
              </a:xfrm>
              <a:custGeom>
                <a:avLst/>
                <a:gdLst>
                  <a:gd name="connsiteX0" fmla="*/ 1991830 w 1993916"/>
                  <a:gd name="connsiteY0" fmla="*/ 2743375 h 2820915"/>
                  <a:gd name="connsiteX1" fmla="*/ 1993916 w 1993916"/>
                  <a:gd name="connsiteY1" fmla="*/ 2782145 h 2820915"/>
                  <a:gd name="connsiteX2" fmla="*/ 1991830 w 1993916"/>
                  <a:gd name="connsiteY2" fmla="*/ 2820915 h 2820915"/>
                  <a:gd name="connsiteX3" fmla="*/ 996958 w 1993916"/>
                  <a:gd name="connsiteY3" fmla="*/ 0 h 2820915"/>
                  <a:gd name="connsiteX4" fmla="*/ 1993916 w 1993916"/>
                  <a:gd name="connsiteY4" fmla="*/ 935623 h 2820915"/>
                  <a:gd name="connsiteX5" fmla="*/ 1991830 w 1993916"/>
                  <a:gd name="connsiteY5" fmla="*/ 974392 h 2820915"/>
                  <a:gd name="connsiteX6" fmla="*/ 1991830 w 1993916"/>
                  <a:gd name="connsiteY6" fmla="*/ 2743375 h 2820915"/>
                  <a:gd name="connsiteX7" fmla="*/ 1988769 w 1993916"/>
                  <a:gd name="connsiteY7" fmla="*/ 2686483 h 2820915"/>
                  <a:gd name="connsiteX8" fmla="*/ 1197880 w 1993916"/>
                  <a:gd name="connsiteY8" fmla="*/ 1865531 h 2820915"/>
                  <a:gd name="connsiteX9" fmla="*/ 1162462 w 1993916"/>
                  <a:gd name="connsiteY9" fmla="*/ 1860458 h 2820915"/>
                  <a:gd name="connsiteX10" fmla="*/ 1167234 w 1993916"/>
                  <a:gd name="connsiteY10" fmla="*/ 1855137 h 2820915"/>
                  <a:gd name="connsiteX11" fmla="*/ 996958 w 1993916"/>
                  <a:gd name="connsiteY11" fmla="*/ 1871246 h 2820915"/>
                  <a:gd name="connsiteX12" fmla="*/ 0 w 1993916"/>
                  <a:gd name="connsiteY12" fmla="*/ 935623 h 2820915"/>
                  <a:gd name="connsiteX13" fmla="*/ 996958 w 1993916"/>
                  <a:gd name="connsiteY13" fmla="*/ 0 h 282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3916" h="2820915">
                    <a:moveTo>
                      <a:pt x="1991830" y="2743375"/>
                    </a:moveTo>
                    <a:lnTo>
                      <a:pt x="1993916" y="2782145"/>
                    </a:lnTo>
                    <a:lnTo>
                      <a:pt x="1991830" y="2820915"/>
                    </a:lnTo>
                    <a:close/>
                    <a:moveTo>
                      <a:pt x="996958" y="0"/>
                    </a:moveTo>
                    <a:cubicBezTo>
                      <a:pt x="1547563" y="0"/>
                      <a:pt x="1993916" y="418893"/>
                      <a:pt x="1993916" y="935623"/>
                    </a:cubicBezTo>
                    <a:lnTo>
                      <a:pt x="1991830" y="974392"/>
                    </a:lnTo>
                    <a:lnTo>
                      <a:pt x="1991830" y="2743375"/>
                    </a:lnTo>
                    <a:lnTo>
                      <a:pt x="1988769" y="2686483"/>
                    </a:lnTo>
                    <a:cubicBezTo>
                      <a:pt x="1944522" y="2277596"/>
                      <a:pt x="1619727" y="1946542"/>
                      <a:pt x="1197880" y="1865531"/>
                    </a:cubicBezTo>
                    <a:lnTo>
                      <a:pt x="1162462" y="1860458"/>
                    </a:lnTo>
                    <a:lnTo>
                      <a:pt x="1167234" y="1855137"/>
                    </a:lnTo>
                    <a:lnTo>
                      <a:pt x="996958" y="1871246"/>
                    </a:lnTo>
                    <a:cubicBezTo>
                      <a:pt x="446353" y="1871246"/>
                      <a:pt x="0" y="1452353"/>
                      <a:pt x="0" y="935623"/>
                    </a:cubicBezTo>
                    <a:cubicBezTo>
                      <a:pt x="0" y="418893"/>
                      <a:pt x="446353" y="0"/>
                      <a:pt x="996958"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53">
                <a:extLst>
                  <a:ext uri="{FF2B5EF4-FFF2-40B4-BE49-F238E27FC236}">
                    <a16:creationId xmlns:a16="http://schemas.microsoft.com/office/drawing/2014/main" id="{9C1D176B-4308-DCD4-E82B-BD932EAEABF4}"/>
                  </a:ext>
                </a:extLst>
              </p:cNvPr>
              <p:cNvSpPr/>
              <p:nvPr/>
            </p:nvSpPr>
            <p:spPr>
              <a:xfrm flipH="1">
                <a:off x="4691130" y="3604272"/>
                <a:ext cx="720970" cy="1346539"/>
              </a:xfrm>
              <a:custGeom>
                <a:avLst/>
                <a:gdLst>
                  <a:gd name="connsiteX0" fmla="*/ 788791 w 788791"/>
                  <a:gd name="connsiteY0" fmla="*/ 0 h 1441998"/>
                  <a:gd name="connsiteX1" fmla="*/ 788791 w 788791"/>
                  <a:gd name="connsiteY1" fmla="*/ 1441998 h 1441998"/>
                  <a:gd name="connsiteX2" fmla="*/ 0 w 788791"/>
                  <a:gd name="connsiteY2" fmla="*/ 720999 h 1441998"/>
                  <a:gd name="connsiteX3" fmla="*/ 788791 w 788791"/>
                  <a:gd name="connsiteY3" fmla="*/ 0 h 1441998"/>
                </a:gdLst>
                <a:ahLst/>
                <a:cxnLst>
                  <a:cxn ang="0">
                    <a:pos x="connsiteX0" y="connsiteY0"/>
                  </a:cxn>
                  <a:cxn ang="0">
                    <a:pos x="connsiteX1" y="connsiteY1"/>
                  </a:cxn>
                  <a:cxn ang="0">
                    <a:pos x="connsiteX2" y="connsiteY2"/>
                  </a:cxn>
                  <a:cxn ang="0">
                    <a:pos x="connsiteX3" y="connsiteY3"/>
                  </a:cxn>
                </a:cxnLst>
                <a:rect l="l" t="t" r="r" b="b"/>
                <a:pathLst>
                  <a:path w="788791" h="1441998">
                    <a:moveTo>
                      <a:pt x="788791" y="0"/>
                    </a:moveTo>
                    <a:lnTo>
                      <a:pt x="788791" y="1441998"/>
                    </a:lnTo>
                    <a:cubicBezTo>
                      <a:pt x="353154" y="1441998"/>
                      <a:pt x="0" y="1119196"/>
                      <a:pt x="0" y="720999"/>
                    </a:cubicBezTo>
                    <a:cubicBezTo>
                      <a:pt x="0" y="322802"/>
                      <a:pt x="353154" y="0"/>
                      <a:pt x="788791" y="0"/>
                    </a:cubicBezTo>
                    <a:close/>
                  </a:path>
                </a:pathLst>
              </a:custGeom>
              <a:solidFill>
                <a:srgbClr val="9F2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Freeform 54">
                <a:extLst>
                  <a:ext uri="{FF2B5EF4-FFF2-40B4-BE49-F238E27FC236}">
                    <a16:creationId xmlns:a16="http://schemas.microsoft.com/office/drawing/2014/main" id="{2646B56C-E963-8EAE-362D-EF282789EE6C}"/>
                  </a:ext>
                </a:extLst>
              </p:cNvPr>
              <p:cNvSpPr/>
              <p:nvPr/>
            </p:nvSpPr>
            <p:spPr>
              <a:xfrm flipH="1">
                <a:off x="3970160" y="3604272"/>
                <a:ext cx="720970" cy="1346539"/>
              </a:xfrm>
              <a:custGeom>
                <a:avLst/>
                <a:gdLst>
                  <a:gd name="connsiteX0" fmla="*/ 0 w 788791"/>
                  <a:gd name="connsiteY0" fmla="*/ 0 h 1441998"/>
                  <a:gd name="connsiteX1" fmla="*/ 788791 w 788791"/>
                  <a:gd name="connsiteY1" fmla="*/ 720999 h 1441998"/>
                  <a:gd name="connsiteX2" fmla="*/ 0 w 788791"/>
                  <a:gd name="connsiteY2" fmla="*/ 1441998 h 1441998"/>
                  <a:gd name="connsiteX3" fmla="*/ 0 w 788791"/>
                  <a:gd name="connsiteY3" fmla="*/ 0 h 1441998"/>
                </a:gdLst>
                <a:ahLst/>
                <a:cxnLst>
                  <a:cxn ang="0">
                    <a:pos x="connsiteX0" y="connsiteY0"/>
                  </a:cxn>
                  <a:cxn ang="0">
                    <a:pos x="connsiteX1" y="connsiteY1"/>
                  </a:cxn>
                  <a:cxn ang="0">
                    <a:pos x="connsiteX2" y="connsiteY2"/>
                  </a:cxn>
                  <a:cxn ang="0">
                    <a:pos x="connsiteX3" y="connsiteY3"/>
                  </a:cxn>
                </a:cxnLst>
                <a:rect l="l" t="t" r="r" b="b"/>
                <a:pathLst>
                  <a:path w="788791" h="1441998">
                    <a:moveTo>
                      <a:pt x="0" y="0"/>
                    </a:moveTo>
                    <a:cubicBezTo>
                      <a:pt x="435637" y="0"/>
                      <a:pt x="788791" y="322802"/>
                      <a:pt x="788791" y="720999"/>
                    </a:cubicBezTo>
                    <a:cubicBezTo>
                      <a:pt x="788791" y="1119196"/>
                      <a:pt x="435637" y="1441998"/>
                      <a:pt x="0" y="1441998"/>
                    </a:cubicBezTo>
                    <a:lnTo>
                      <a:pt x="0" y="0"/>
                    </a:lnTo>
                    <a:close/>
                  </a:path>
                </a:pathLst>
              </a:custGeom>
              <a:solidFill>
                <a:srgbClr val="EC88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15BD4CD3-BF5C-42B2-BC80-5E383670BFA4}"/>
                  </a:ext>
                </a:extLst>
              </p:cNvPr>
              <p:cNvSpPr/>
              <p:nvPr/>
            </p:nvSpPr>
            <p:spPr>
              <a:xfrm>
                <a:off x="2064166" y="6077148"/>
                <a:ext cx="3447991" cy="209283"/>
              </a:xfrm>
              <a:prstGeom prst="ellipse">
                <a:avLst/>
              </a:prstGeom>
              <a:gradFill flip="none" rotWithShape="1">
                <a:gsLst>
                  <a:gs pos="0">
                    <a:schemeClr val="tx1">
                      <a:lumMod val="50000"/>
                      <a:lumOff val="50000"/>
                    </a:schemeClr>
                  </a:gs>
                  <a:gs pos="62000">
                    <a:schemeClr val="bg1"/>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9" name="Rectangle 58">
              <a:extLst>
                <a:ext uri="{FF2B5EF4-FFF2-40B4-BE49-F238E27FC236}">
                  <a16:creationId xmlns:a16="http://schemas.microsoft.com/office/drawing/2014/main" id="{B215B46C-74D4-3376-5D32-C6CB5C81D94D}"/>
                </a:ext>
              </a:extLst>
            </p:cNvPr>
            <p:cNvSpPr/>
            <p:nvPr/>
          </p:nvSpPr>
          <p:spPr>
            <a:xfrm>
              <a:off x="2140884" y="873269"/>
              <a:ext cx="1270482" cy="1376934"/>
            </a:xfrm>
            <a:prstGeom prst="rect">
              <a:avLst/>
            </a:prstGeom>
          </p:spPr>
          <p:txBody>
            <a:bodyPr wrap="square">
              <a:spAutoFit/>
            </a:bodyPr>
            <a:lstStyle/>
            <a:p>
              <a:pPr algn="ctr"/>
              <a:r>
                <a:rPr lang="en-US" sz="1200" b="1" dirty="0">
                  <a:solidFill>
                    <a:schemeClr val="bg1"/>
                  </a:solidFill>
                  <a:latin typeface="Gill Sans MT" panose="020B0502020104020203" pitchFamily="34" charset="0"/>
                </a:rPr>
                <a:t>Top Customers</a:t>
              </a:r>
            </a:p>
            <a:p>
              <a:pPr algn="ctr"/>
              <a:endParaRPr lang="en-US" sz="1100" b="1" dirty="0">
                <a:solidFill>
                  <a:schemeClr val="bg1"/>
                </a:solidFill>
                <a:latin typeface="Gill Sans MT" panose="020B0502020104020203" pitchFamily="34" charset="0"/>
              </a:endParaRPr>
            </a:p>
            <a:p>
              <a:pPr algn="ctr"/>
              <a:r>
                <a:rPr lang="en-US" sz="1100" dirty="0">
                  <a:solidFill>
                    <a:schemeClr val="bg1"/>
                  </a:solidFill>
                  <a:latin typeface="Gill Sans MT" panose="020B0502020104020203" pitchFamily="34" charset="0"/>
                </a:rPr>
                <a:t>Top-spending, high-frequency bulk buyers. They make significant contributions to overall revenue with their consistent, large purchases</a:t>
              </a:r>
              <a:endParaRPr lang="en-GB" sz="1100" dirty="0">
                <a:solidFill>
                  <a:schemeClr val="bg1"/>
                </a:solidFill>
                <a:latin typeface="Gill Sans MT" panose="020B0502020104020203" pitchFamily="34" charset="0"/>
              </a:endParaRPr>
            </a:p>
          </p:txBody>
        </p:sp>
        <p:sp>
          <p:nvSpPr>
            <p:cNvPr id="60" name="Rectangle 59">
              <a:extLst>
                <a:ext uri="{FF2B5EF4-FFF2-40B4-BE49-F238E27FC236}">
                  <a16:creationId xmlns:a16="http://schemas.microsoft.com/office/drawing/2014/main" id="{8133FB70-AC8F-54A6-2A38-A3804483C256}"/>
                </a:ext>
              </a:extLst>
            </p:cNvPr>
            <p:cNvSpPr/>
            <p:nvPr/>
          </p:nvSpPr>
          <p:spPr>
            <a:xfrm>
              <a:off x="4044167" y="1476342"/>
              <a:ext cx="1296981" cy="1188313"/>
            </a:xfrm>
            <a:prstGeom prst="rect">
              <a:avLst/>
            </a:prstGeom>
          </p:spPr>
          <p:txBody>
            <a:bodyPr wrap="square">
              <a:spAutoFit/>
            </a:bodyPr>
            <a:lstStyle/>
            <a:p>
              <a:pPr algn="ctr"/>
              <a:r>
                <a:rPr lang="en-US" sz="1200" b="1" dirty="0">
                  <a:solidFill>
                    <a:schemeClr val="bg1"/>
                  </a:solidFill>
                  <a:latin typeface="Gill Sans MT" panose="020B0502020104020203" pitchFamily="34" charset="0"/>
                </a:rPr>
                <a:t>At Risk</a:t>
              </a:r>
            </a:p>
            <a:p>
              <a:pPr algn="ctr"/>
              <a:endParaRPr lang="en-US" sz="1200" b="1" dirty="0">
                <a:solidFill>
                  <a:schemeClr val="bg1"/>
                </a:solidFill>
                <a:latin typeface="Gill Sans MT" panose="020B0502020104020203" pitchFamily="34" charset="0"/>
              </a:endParaRPr>
            </a:p>
            <a:p>
              <a:pPr algn="ctr"/>
              <a:r>
                <a:rPr lang="en-US" sz="1100" dirty="0">
                  <a:solidFill>
                    <a:schemeClr val="bg1"/>
                  </a:solidFill>
                  <a:latin typeface="Gill Sans MT" panose="020B0502020104020203" pitchFamily="34" charset="0"/>
                </a:rPr>
                <a:t>low engagement, low-spending customers who have not purchased in a while</a:t>
              </a:r>
              <a:endParaRPr lang="en-GB" sz="1100" dirty="0">
                <a:solidFill>
                  <a:schemeClr val="bg1"/>
                </a:solidFill>
                <a:latin typeface="Gill Sans MT" panose="020B0502020104020203" pitchFamily="34" charset="0"/>
              </a:endParaRPr>
            </a:p>
          </p:txBody>
        </p:sp>
        <p:sp>
          <p:nvSpPr>
            <p:cNvPr id="61" name="Rectangle 60">
              <a:extLst>
                <a:ext uri="{FF2B5EF4-FFF2-40B4-BE49-F238E27FC236}">
                  <a16:creationId xmlns:a16="http://schemas.microsoft.com/office/drawing/2014/main" id="{4F96A165-0214-336C-9B94-9DF5E35A7C94}"/>
                </a:ext>
              </a:extLst>
            </p:cNvPr>
            <p:cNvSpPr/>
            <p:nvPr/>
          </p:nvSpPr>
          <p:spPr>
            <a:xfrm>
              <a:off x="2089435" y="3215579"/>
              <a:ext cx="1460973" cy="961968"/>
            </a:xfrm>
            <a:prstGeom prst="rect">
              <a:avLst/>
            </a:prstGeom>
          </p:spPr>
          <p:txBody>
            <a:bodyPr wrap="square">
              <a:spAutoFit/>
            </a:bodyPr>
            <a:lstStyle/>
            <a:p>
              <a:pPr algn="ctr"/>
              <a:r>
                <a:rPr lang="en-US" sz="1200" b="1" dirty="0">
                  <a:solidFill>
                    <a:schemeClr val="bg1"/>
                  </a:solidFill>
                  <a:latin typeface="Gill Sans MT" panose="020B0502020104020203" pitchFamily="34" charset="0"/>
                </a:rPr>
                <a:t>Loyalists</a:t>
              </a:r>
            </a:p>
            <a:p>
              <a:endParaRPr lang="en-US" sz="1100" dirty="0">
                <a:solidFill>
                  <a:schemeClr val="bg1"/>
                </a:solidFill>
                <a:latin typeface="Gill Sans MT" panose="020B0502020104020203" pitchFamily="34" charset="0"/>
              </a:endParaRPr>
            </a:p>
            <a:p>
              <a:r>
                <a:rPr lang="en-US" sz="1100" dirty="0">
                  <a:solidFill>
                    <a:schemeClr val="bg1"/>
                  </a:solidFill>
                  <a:latin typeface="Gill Sans MT" panose="020B0502020104020203" pitchFamily="34" charset="0"/>
                </a:rPr>
                <a:t>active and valuable due to their frequent purchases and high spending</a:t>
              </a:r>
              <a:endParaRPr lang="en-GB" sz="1100" dirty="0">
                <a:solidFill>
                  <a:schemeClr val="bg1"/>
                </a:solidFill>
                <a:latin typeface="Gill Sans MT" panose="020B0502020104020203" pitchFamily="34" charset="0"/>
              </a:endParaRPr>
            </a:p>
          </p:txBody>
        </p:sp>
        <p:sp>
          <p:nvSpPr>
            <p:cNvPr id="78" name="Rectangle 77">
              <a:extLst>
                <a:ext uri="{FF2B5EF4-FFF2-40B4-BE49-F238E27FC236}">
                  <a16:creationId xmlns:a16="http://schemas.microsoft.com/office/drawing/2014/main" id="{3DFA2EC6-A117-EC51-4551-9A9EAFC616BD}"/>
                </a:ext>
              </a:extLst>
            </p:cNvPr>
            <p:cNvSpPr/>
            <p:nvPr/>
          </p:nvSpPr>
          <p:spPr>
            <a:xfrm>
              <a:off x="3942023" y="3654510"/>
              <a:ext cx="1574158" cy="1169451"/>
            </a:xfrm>
            <a:prstGeom prst="rect">
              <a:avLst/>
            </a:prstGeom>
          </p:spPr>
          <p:txBody>
            <a:bodyPr wrap="square">
              <a:spAutoFit/>
            </a:bodyPr>
            <a:lstStyle/>
            <a:p>
              <a:pPr algn="ctr"/>
              <a:r>
                <a:rPr lang="en-US" sz="1200" b="1" dirty="0">
                  <a:solidFill>
                    <a:schemeClr val="bg1"/>
                  </a:solidFill>
                  <a:latin typeface="Gill Sans MT" panose="020B0502020104020203" pitchFamily="34" charset="0"/>
                </a:rPr>
                <a:t>Need Attention </a:t>
              </a:r>
            </a:p>
            <a:p>
              <a:endParaRPr lang="en-US" sz="1100" dirty="0">
                <a:solidFill>
                  <a:schemeClr val="bg1"/>
                </a:solidFill>
                <a:latin typeface="Gill Sans MT" panose="020B0502020104020203" pitchFamily="34" charset="0"/>
              </a:endParaRPr>
            </a:p>
            <a:p>
              <a:r>
                <a:rPr lang="en-US" sz="1100" dirty="0">
                  <a:solidFill>
                    <a:schemeClr val="bg1"/>
                  </a:solidFill>
                  <a:latin typeface="Gill Sans MT" panose="020B0502020104020203" pitchFamily="34" charset="0"/>
                </a:rPr>
                <a:t>Bulk buyers who make substantial purchases but are not very frequent buyers. They may buy in bulk for occasional stock-ups</a:t>
              </a:r>
              <a:endParaRPr lang="en-GB" sz="1100" dirty="0">
                <a:solidFill>
                  <a:schemeClr val="bg1"/>
                </a:solidFill>
                <a:latin typeface="Gill Sans MT" panose="020B0502020104020203" pitchFamily="34" charset="0"/>
              </a:endParaRPr>
            </a:p>
          </p:txBody>
        </p:sp>
      </p:grpSp>
      <p:grpSp>
        <p:nvGrpSpPr>
          <p:cNvPr id="31" name="Group 4">
            <a:extLst>
              <a:ext uri="{FF2B5EF4-FFF2-40B4-BE49-F238E27FC236}">
                <a16:creationId xmlns:a16="http://schemas.microsoft.com/office/drawing/2014/main" id="{210231DA-1F64-4B5F-1E07-1A66C3B552F8}"/>
              </a:ext>
            </a:extLst>
          </p:cNvPr>
          <p:cNvGrpSpPr>
            <a:grpSpLocks noChangeAspect="1"/>
          </p:cNvGrpSpPr>
          <p:nvPr/>
        </p:nvGrpSpPr>
        <p:grpSpPr>
          <a:xfrm>
            <a:off x="5079934" y="45053"/>
            <a:ext cx="7116483" cy="4003022"/>
            <a:chOff x="0" y="0"/>
            <a:chExt cx="6089457" cy="3425320"/>
          </a:xfrm>
        </p:grpSpPr>
        <p:sp>
          <p:nvSpPr>
            <p:cNvPr id="32" name="Freeform 5">
              <a:extLst>
                <a:ext uri="{FF2B5EF4-FFF2-40B4-BE49-F238E27FC236}">
                  <a16:creationId xmlns:a16="http://schemas.microsoft.com/office/drawing/2014/main" id="{F7DA9643-B211-E3E7-E8E6-30910935FB65}"/>
                </a:ext>
              </a:extLst>
            </p:cNvPr>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33" name="Freeform 6">
              <a:extLst>
                <a:ext uri="{FF2B5EF4-FFF2-40B4-BE49-F238E27FC236}">
                  <a16:creationId xmlns:a16="http://schemas.microsoft.com/office/drawing/2014/main" id="{35B80C48-67B9-DD9A-FADA-31F171D1B106}"/>
                </a:ext>
              </a:extLst>
            </p:cNvPr>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9259" b="-9259"/>
              </a:stretch>
            </a:blipFill>
          </p:spPr>
        </p:sp>
      </p:grpSp>
      <p:pic>
        <p:nvPicPr>
          <p:cNvPr id="34" name="object 3">
            <a:extLst>
              <a:ext uri="{FF2B5EF4-FFF2-40B4-BE49-F238E27FC236}">
                <a16:creationId xmlns:a16="http://schemas.microsoft.com/office/drawing/2014/main" id="{85E1E96C-7D24-09D4-30D0-224D31C6D3AF}"/>
              </a:ext>
            </a:extLst>
          </p:cNvPr>
          <p:cNvPicPr/>
          <p:nvPr/>
        </p:nvPicPr>
        <p:blipFill>
          <a:blip r:embed="rId5" cstate="print"/>
          <a:stretch>
            <a:fillRect/>
          </a:stretch>
        </p:blipFill>
        <p:spPr>
          <a:xfrm>
            <a:off x="-10205" y="6819830"/>
            <a:ext cx="12188952" cy="170689"/>
          </a:xfrm>
          <a:prstGeom prst="rect">
            <a:avLst/>
          </a:prstGeom>
        </p:spPr>
      </p:pic>
      <p:grpSp>
        <p:nvGrpSpPr>
          <p:cNvPr id="35" name="Group 15">
            <a:extLst>
              <a:ext uri="{FF2B5EF4-FFF2-40B4-BE49-F238E27FC236}">
                <a16:creationId xmlns:a16="http://schemas.microsoft.com/office/drawing/2014/main" id="{28191E03-1E8B-3383-EA3C-5F3CC2A5C8C0}"/>
              </a:ext>
            </a:extLst>
          </p:cNvPr>
          <p:cNvGrpSpPr/>
          <p:nvPr/>
        </p:nvGrpSpPr>
        <p:grpSpPr>
          <a:xfrm>
            <a:off x="-2633508" y="535388"/>
            <a:ext cx="10572883" cy="1505349"/>
            <a:chOff x="0" y="0"/>
            <a:chExt cx="1537211" cy="218865"/>
          </a:xfrm>
        </p:grpSpPr>
        <p:sp>
          <p:nvSpPr>
            <p:cNvPr id="36" name="Freeform 16">
              <a:extLst>
                <a:ext uri="{FF2B5EF4-FFF2-40B4-BE49-F238E27FC236}">
                  <a16:creationId xmlns:a16="http://schemas.microsoft.com/office/drawing/2014/main" id="{01724AB7-1417-0118-50E6-6EA63113EF52}"/>
                </a:ext>
              </a:extLst>
            </p:cNvPr>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a:noFill/>
            </a:ln>
          </p:spPr>
        </p:sp>
        <p:sp>
          <p:nvSpPr>
            <p:cNvPr id="37" name="TextBox 17">
              <a:extLst>
                <a:ext uri="{FF2B5EF4-FFF2-40B4-BE49-F238E27FC236}">
                  <a16:creationId xmlns:a16="http://schemas.microsoft.com/office/drawing/2014/main" id="{CF5D4FA6-BD9E-C8D8-0174-A7129A81E894}"/>
                </a:ext>
              </a:extLst>
            </p:cNvPr>
            <p:cNvSpPr txBox="1"/>
            <p:nvPr/>
          </p:nvSpPr>
          <p:spPr>
            <a:xfrm>
              <a:off x="101600" y="-19050"/>
              <a:ext cx="609600" cy="628650"/>
            </a:xfrm>
            <a:prstGeom prst="rect">
              <a:avLst/>
            </a:prstGeom>
          </p:spPr>
          <p:txBody>
            <a:bodyPr lIns="33867" tIns="33867" rIns="33867" bIns="33867" rtlCol="0" anchor="ctr"/>
            <a:lstStyle/>
            <a:p>
              <a:pPr algn="ctr">
                <a:lnSpc>
                  <a:spcPts val="1906"/>
                </a:lnSpc>
                <a:spcBef>
                  <a:spcPct val="0"/>
                </a:spcBef>
              </a:pPr>
              <a:endParaRPr sz="1200"/>
            </a:p>
          </p:txBody>
        </p:sp>
      </p:grpSp>
      <p:sp>
        <p:nvSpPr>
          <p:cNvPr id="39" name="TextBox 20">
            <a:extLst>
              <a:ext uri="{FF2B5EF4-FFF2-40B4-BE49-F238E27FC236}">
                <a16:creationId xmlns:a16="http://schemas.microsoft.com/office/drawing/2014/main" id="{F402D832-69CB-BC3E-BE97-53C460A24F98}"/>
              </a:ext>
            </a:extLst>
          </p:cNvPr>
          <p:cNvSpPr txBox="1"/>
          <p:nvPr/>
        </p:nvSpPr>
        <p:spPr>
          <a:xfrm>
            <a:off x="99551" y="804606"/>
            <a:ext cx="6209730" cy="703269"/>
          </a:xfrm>
          <a:prstGeom prst="rect">
            <a:avLst/>
          </a:prstGeom>
        </p:spPr>
        <p:txBody>
          <a:bodyPr wrap="square" lIns="0" tIns="0" rIns="0" bIns="0" rtlCol="0" anchor="t">
            <a:spAutoFit/>
          </a:bodyPr>
          <a:lstStyle/>
          <a:p>
            <a:pPr algn="ctr">
              <a:lnSpc>
                <a:spcPts val="6191"/>
              </a:lnSpc>
              <a:spcBef>
                <a:spcPct val="0"/>
              </a:spcBef>
            </a:pPr>
            <a:r>
              <a:rPr lang="en-US" sz="3160" spc="35" dirty="0">
                <a:solidFill>
                  <a:srgbClr val="FFFFFF"/>
                </a:solidFill>
                <a:latin typeface="Archivo Black"/>
              </a:rPr>
              <a:t>Cluster Key Metrics</a:t>
            </a:r>
          </a:p>
        </p:txBody>
      </p:sp>
      <p:graphicFrame>
        <p:nvGraphicFramePr>
          <p:cNvPr id="2" name="Table 1">
            <a:extLst>
              <a:ext uri="{FF2B5EF4-FFF2-40B4-BE49-F238E27FC236}">
                <a16:creationId xmlns:a16="http://schemas.microsoft.com/office/drawing/2014/main" id="{85299D17-2765-3A15-CED2-6054F3BBD036}"/>
              </a:ext>
            </a:extLst>
          </p:cNvPr>
          <p:cNvGraphicFramePr>
            <a:graphicFrameLocks noGrp="1"/>
          </p:cNvGraphicFramePr>
          <p:nvPr>
            <p:extLst>
              <p:ext uri="{D42A27DB-BD31-4B8C-83A1-F6EECF244321}">
                <p14:modId xmlns:p14="http://schemas.microsoft.com/office/powerpoint/2010/main" val="1319860762"/>
              </p:ext>
            </p:extLst>
          </p:nvPr>
        </p:nvGraphicFramePr>
        <p:xfrm>
          <a:off x="7745733" y="3918409"/>
          <a:ext cx="4212589" cy="1569720"/>
        </p:xfrm>
        <a:graphic>
          <a:graphicData uri="http://schemas.openxmlformats.org/drawingml/2006/table">
            <a:tbl>
              <a:tblPr firstRow="1" bandRow="1">
                <a:tableStyleId>{F5AB1C69-6EDB-4FF4-983F-18BD219EF322}</a:tableStyleId>
              </a:tblPr>
              <a:tblGrid>
                <a:gridCol w="1229749">
                  <a:extLst>
                    <a:ext uri="{9D8B030D-6E8A-4147-A177-3AD203B41FA5}">
                      <a16:colId xmlns:a16="http://schemas.microsoft.com/office/drawing/2014/main" val="2569979515"/>
                    </a:ext>
                  </a:extLst>
                </a:gridCol>
                <a:gridCol w="690487">
                  <a:extLst>
                    <a:ext uri="{9D8B030D-6E8A-4147-A177-3AD203B41FA5}">
                      <a16:colId xmlns:a16="http://schemas.microsoft.com/office/drawing/2014/main" val="3590234295"/>
                    </a:ext>
                  </a:extLst>
                </a:gridCol>
                <a:gridCol w="868790">
                  <a:extLst>
                    <a:ext uri="{9D8B030D-6E8A-4147-A177-3AD203B41FA5}">
                      <a16:colId xmlns:a16="http://schemas.microsoft.com/office/drawing/2014/main" val="70049593"/>
                    </a:ext>
                  </a:extLst>
                </a:gridCol>
                <a:gridCol w="789280">
                  <a:extLst>
                    <a:ext uri="{9D8B030D-6E8A-4147-A177-3AD203B41FA5}">
                      <a16:colId xmlns:a16="http://schemas.microsoft.com/office/drawing/2014/main" val="1203799259"/>
                    </a:ext>
                  </a:extLst>
                </a:gridCol>
                <a:gridCol w="634283">
                  <a:extLst>
                    <a:ext uri="{9D8B030D-6E8A-4147-A177-3AD203B41FA5}">
                      <a16:colId xmlns:a16="http://schemas.microsoft.com/office/drawing/2014/main" val="3947446942"/>
                    </a:ext>
                  </a:extLst>
                </a:gridCol>
              </a:tblGrid>
              <a:tr h="0">
                <a:tc gridSpan="5">
                  <a:txBody>
                    <a:bodyPr/>
                    <a:lstStyle/>
                    <a:p>
                      <a:pPr algn="ctr"/>
                      <a:r>
                        <a:rPr lang="en-US" sz="1200" dirty="0"/>
                        <a:t>Cluster Metric Scores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120812543"/>
                  </a:ext>
                </a:extLst>
              </a:tr>
              <a:tr h="0">
                <a:tc>
                  <a:txBody>
                    <a:bodyPr/>
                    <a:lstStyle/>
                    <a:p>
                      <a:r>
                        <a:rPr lang="en-US" sz="1100" dirty="0"/>
                        <a:t>Cluster</a:t>
                      </a:r>
                    </a:p>
                  </a:txBody>
                  <a:tcPr/>
                </a:tc>
                <a:tc>
                  <a:txBody>
                    <a:bodyPr/>
                    <a:lstStyle/>
                    <a:p>
                      <a:r>
                        <a:rPr lang="en-US" sz="1100" b="1" dirty="0"/>
                        <a:t>Recency</a:t>
                      </a:r>
                    </a:p>
                  </a:txBody>
                  <a:tcPr/>
                </a:tc>
                <a:tc>
                  <a:txBody>
                    <a:bodyPr/>
                    <a:lstStyle/>
                    <a:p>
                      <a:r>
                        <a:rPr lang="en-US" sz="1100" b="1" dirty="0"/>
                        <a:t>Frequency</a:t>
                      </a:r>
                    </a:p>
                  </a:txBody>
                  <a:tcPr/>
                </a:tc>
                <a:tc>
                  <a:txBody>
                    <a:bodyPr/>
                    <a:lstStyle/>
                    <a:p>
                      <a:r>
                        <a:rPr lang="en-US" sz="1100" b="1" dirty="0"/>
                        <a:t>Monetary</a:t>
                      </a:r>
                    </a:p>
                  </a:txBody>
                  <a:tcPr/>
                </a:tc>
                <a:tc>
                  <a:txBody>
                    <a:bodyPr/>
                    <a:lstStyle/>
                    <a:p>
                      <a:r>
                        <a:rPr lang="en-US" sz="1100" b="1" dirty="0"/>
                        <a:t>ABS</a:t>
                      </a:r>
                    </a:p>
                  </a:txBody>
                  <a:tcPr/>
                </a:tc>
                <a:extLst>
                  <a:ext uri="{0D108BD9-81ED-4DB2-BD59-A6C34878D82A}">
                    <a16:rowId xmlns:a16="http://schemas.microsoft.com/office/drawing/2014/main" val="2032952834"/>
                  </a:ext>
                </a:extLst>
              </a:tr>
              <a:tr h="0">
                <a:tc>
                  <a:txBody>
                    <a:bodyPr/>
                    <a:lstStyle/>
                    <a:p>
                      <a:r>
                        <a:rPr lang="en-US" sz="1100" b="1" dirty="0"/>
                        <a:t>Top Customers</a:t>
                      </a:r>
                    </a:p>
                  </a:txBody>
                  <a:tcPr/>
                </a:tc>
                <a:tc>
                  <a:txBody>
                    <a:bodyPr/>
                    <a:lstStyle/>
                    <a:p>
                      <a:r>
                        <a:rPr lang="en-US" sz="1100" dirty="0"/>
                        <a:t>210</a:t>
                      </a:r>
                    </a:p>
                  </a:txBody>
                  <a:tcPr/>
                </a:tc>
                <a:tc>
                  <a:txBody>
                    <a:bodyPr/>
                    <a:lstStyle/>
                    <a:p>
                      <a:r>
                        <a:rPr lang="en-US" sz="1100" dirty="0"/>
                        <a:t>3.4</a:t>
                      </a:r>
                    </a:p>
                  </a:txBody>
                  <a:tcPr/>
                </a:tc>
                <a:tc>
                  <a:txBody>
                    <a:bodyPr/>
                    <a:lstStyle/>
                    <a:p>
                      <a:r>
                        <a:rPr lang="en-US" sz="1100" dirty="0"/>
                        <a:t>5,593</a:t>
                      </a:r>
                    </a:p>
                  </a:txBody>
                  <a:tcPr/>
                </a:tc>
                <a:tc>
                  <a:txBody>
                    <a:bodyPr/>
                    <a:lstStyle/>
                    <a:p>
                      <a:r>
                        <a:rPr lang="en-US" sz="1100" dirty="0"/>
                        <a:t>1,006</a:t>
                      </a:r>
                    </a:p>
                  </a:txBody>
                  <a:tcPr/>
                </a:tc>
                <a:extLst>
                  <a:ext uri="{0D108BD9-81ED-4DB2-BD59-A6C34878D82A}">
                    <a16:rowId xmlns:a16="http://schemas.microsoft.com/office/drawing/2014/main" val="1594646016"/>
                  </a:ext>
                </a:extLst>
              </a:tr>
              <a:tr h="0">
                <a:tc>
                  <a:txBody>
                    <a:bodyPr/>
                    <a:lstStyle/>
                    <a:p>
                      <a:r>
                        <a:rPr lang="en-US" sz="1100" b="1" dirty="0"/>
                        <a:t>Loyalist</a:t>
                      </a:r>
                    </a:p>
                  </a:txBody>
                  <a:tcPr/>
                </a:tc>
                <a:tc>
                  <a:txBody>
                    <a:bodyPr/>
                    <a:lstStyle/>
                    <a:p>
                      <a:r>
                        <a:rPr lang="en-US" sz="1100" dirty="0"/>
                        <a:t>26</a:t>
                      </a:r>
                    </a:p>
                  </a:txBody>
                  <a:tcPr/>
                </a:tc>
                <a:tc>
                  <a:txBody>
                    <a:bodyPr/>
                    <a:lstStyle/>
                    <a:p>
                      <a:r>
                        <a:rPr lang="en-US" sz="1100" dirty="0"/>
                        <a:t>2.59</a:t>
                      </a:r>
                    </a:p>
                  </a:txBody>
                  <a:tcPr/>
                </a:tc>
                <a:tc>
                  <a:txBody>
                    <a:bodyPr/>
                    <a:lstStyle/>
                    <a:p>
                      <a:r>
                        <a:rPr lang="en-US" sz="1100" dirty="0"/>
                        <a:t>1,438</a:t>
                      </a:r>
                    </a:p>
                  </a:txBody>
                  <a:tcPr/>
                </a:tc>
                <a:tc>
                  <a:txBody>
                    <a:bodyPr/>
                    <a:lstStyle/>
                    <a:p>
                      <a:r>
                        <a:rPr lang="en-US" sz="1100" dirty="0"/>
                        <a:t>316</a:t>
                      </a:r>
                    </a:p>
                  </a:txBody>
                  <a:tcPr/>
                </a:tc>
                <a:extLst>
                  <a:ext uri="{0D108BD9-81ED-4DB2-BD59-A6C34878D82A}">
                    <a16:rowId xmlns:a16="http://schemas.microsoft.com/office/drawing/2014/main" val="329351609"/>
                  </a:ext>
                </a:extLst>
              </a:tr>
              <a:tr h="0">
                <a:tc>
                  <a:txBody>
                    <a:bodyPr/>
                    <a:lstStyle/>
                    <a:p>
                      <a:r>
                        <a:rPr lang="en-US" sz="1100" b="1" dirty="0"/>
                        <a:t>Needed Attention</a:t>
                      </a:r>
                    </a:p>
                  </a:txBody>
                  <a:tcPr/>
                </a:tc>
                <a:tc>
                  <a:txBody>
                    <a:bodyPr/>
                    <a:lstStyle/>
                    <a:p>
                      <a:r>
                        <a:rPr lang="en-US" sz="1100" dirty="0"/>
                        <a:t>243</a:t>
                      </a:r>
                    </a:p>
                  </a:txBody>
                  <a:tcPr/>
                </a:tc>
                <a:tc>
                  <a:txBody>
                    <a:bodyPr/>
                    <a:lstStyle/>
                    <a:p>
                      <a:r>
                        <a:rPr lang="en-US" sz="1100" dirty="0"/>
                        <a:t>1.37</a:t>
                      </a:r>
                    </a:p>
                  </a:txBody>
                  <a:tcPr/>
                </a:tc>
                <a:tc>
                  <a:txBody>
                    <a:bodyPr/>
                    <a:lstStyle/>
                    <a:p>
                      <a:r>
                        <a:rPr lang="en-US" sz="1100" dirty="0"/>
                        <a:t>836</a:t>
                      </a:r>
                    </a:p>
                  </a:txBody>
                  <a:tcPr/>
                </a:tc>
                <a:tc>
                  <a:txBody>
                    <a:bodyPr/>
                    <a:lstStyle/>
                    <a:p>
                      <a:r>
                        <a:rPr lang="en-US" sz="1100" dirty="0"/>
                        <a:t>378</a:t>
                      </a:r>
                    </a:p>
                  </a:txBody>
                  <a:tcPr/>
                </a:tc>
                <a:extLst>
                  <a:ext uri="{0D108BD9-81ED-4DB2-BD59-A6C34878D82A}">
                    <a16:rowId xmlns:a16="http://schemas.microsoft.com/office/drawing/2014/main" val="2659637219"/>
                  </a:ext>
                </a:extLst>
              </a:tr>
              <a:tr h="0">
                <a:tc>
                  <a:txBody>
                    <a:bodyPr/>
                    <a:lstStyle/>
                    <a:p>
                      <a:r>
                        <a:rPr lang="en-US" sz="1100" b="1" dirty="0"/>
                        <a:t>At Risk</a:t>
                      </a:r>
                    </a:p>
                  </a:txBody>
                  <a:tcPr/>
                </a:tc>
                <a:tc>
                  <a:txBody>
                    <a:bodyPr/>
                    <a:lstStyle/>
                    <a:p>
                      <a:r>
                        <a:rPr lang="en-US" sz="1100" dirty="0"/>
                        <a:t>244</a:t>
                      </a:r>
                    </a:p>
                  </a:txBody>
                  <a:tcPr/>
                </a:tc>
                <a:tc>
                  <a:txBody>
                    <a:bodyPr/>
                    <a:lstStyle/>
                    <a:p>
                      <a:r>
                        <a:rPr lang="en-US" sz="1100" dirty="0"/>
                        <a:t>1.31</a:t>
                      </a:r>
                    </a:p>
                  </a:txBody>
                  <a:tcPr/>
                </a:tc>
                <a:tc>
                  <a:txBody>
                    <a:bodyPr/>
                    <a:lstStyle/>
                    <a:p>
                      <a:r>
                        <a:rPr lang="en-US" sz="1100" dirty="0"/>
                        <a:t>510</a:t>
                      </a:r>
                    </a:p>
                  </a:txBody>
                  <a:tcPr/>
                </a:tc>
                <a:tc>
                  <a:txBody>
                    <a:bodyPr/>
                    <a:lstStyle/>
                    <a:p>
                      <a:r>
                        <a:rPr lang="en-US" sz="1100" dirty="0"/>
                        <a:t>229</a:t>
                      </a:r>
                    </a:p>
                  </a:txBody>
                  <a:tcPr/>
                </a:tc>
                <a:extLst>
                  <a:ext uri="{0D108BD9-81ED-4DB2-BD59-A6C34878D82A}">
                    <a16:rowId xmlns:a16="http://schemas.microsoft.com/office/drawing/2014/main" val="1608423582"/>
                  </a:ext>
                </a:extLst>
              </a:tr>
            </a:tbl>
          </a:graphicData>
        </a:graphic>
      </p:graphicFrame>
      <p:sp>
        <p:nvSpPr>
          <p:cNvPr id="3" name="TextBox 9">
            <a:extLst>
              <a:ext uri="{FF2B5EF4-FFF2-40B4-BE49-F238E27FC236}">
                <a16:creationId xmlns:a16="http://schemas.microsoft.com/office/drawing/2014/main" id="{18330D1B-4AD0-9FE6-346F-741CCB102C6F}"/>
              </a:ext>
            </a:extLst>
          </p:cNvPr>
          <p:cNvSpPr txBox="1"/>
          <p:nvPr/>
        </p:nvSpPr>
        <p:spPr>
          <a:xfrm>
            <a:off x="161696" y="6544720"/>
            <a:ext cx="3980053" cy="211148"/>
          </a:xfrm>
          <a:prstGeom prst="rect">
            <a:avLst/>
          </a:prstGeom>
        </p:spPr>
        <p:txBody>
          <a:bodyPr wrap="square" lIns="0" tIns="0" rIns="0" bIns="0" rtlCol="0" anchor="t">
            <a:spAutoFit/>
          </a:bodyPr>
          <a:lstStyle/>
          <a:p>
            <a:pPr>
              <a:lnSpc>
                <a:spcPts val="1849"/>
              </a:lnSpc>
              <a:spcBef>
                <a:spcPct val="0"/>
              </a:spcBef>
            </a:pPr>
            <a:r>
              <a:rPr lang="en-US" sz="1200" b="1" spc="131" dirty="0">
                <a:solidFill>
                  <a:srgbClr val="231F20"/>
                </a:solidFill>
                <a:latin typeface="Montserrat Light"/>
              </a:rPr>
              <a:t>**ABS: Average Basket Size</a:t>
            </a:r>
          </a:p>
        </p:txBody>
      </p:sp>
    </p:spTree>
    <p:extLst>
      <p:ext uri="{BB962C8B-B14F-4D97-AF65-F5344CB8AC3E}">
        <p14:creationId xmlns:p14="http://schemas.microsoft.com/office/powerpoint/2010/main" val="178467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barn(inVertical)">
                                      <p:cBhvr>
                                        <p:cTn id="10"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06A96-85E3-1D00-C131-0E7774F34C13}"/>
            </a:ext>
          </a:extLst>
        </p:cNvPr>
        <p:cNvGrpSpPr/>
        <p:nvPr/>
      </p:nvGrpSpPr>
      <p:grpSpPr>
        <a:xfrm>
          <a:off x="0" y="0"/>
          <a:ext cx="0" cy="0"/>
          <a:chOff x="0" y="0"/>
          <a:chExt cx="0" cy="0"/>
        </a:xfrm>
      </p:grpSpPr>
      <p:pic>
        <p:nvPicPr>
          <p:cNvPr id="5122" name="Picture 2" descr="Image result for expansion graphic">
            <a:extLst>
              <a:ext uri="{FF2B5EF4-FFF2-40B4-BE49-F238E27FC236}">
                <a16:creationId xmlns:a16="http://schemas.microsoft.com/office/drawing/2014/main" id="{AF7002E6-9EC0-80F7-AE23-CC216C334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27"/>
            <a:ext cx="12192001" cy="6869054"/>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93A8445D-B8FA-F02E-339F-FB4B29820A39}"/>
              </a:ext>
            </a:extLst>
          </p:cNvPr>
          <p:cNvGrpSpPr/>
          <p:nvPr/>
        </p:nvGrpSpPr>
        <p:grpSpPr>
          <a:xfrm>
            <a:off x="192528" y="1275757"/>
            <a:ext cx="5903472" cy="2140610"/>
            <a:chOff x="281433" y="910582"/>
            <a:chExt cx="5903472" cy="2140610"/>
          </a:xfrm>
        </p:grpSpPr>
        <p:sp>
          <p:nvSpPr>
            <p:cNvPr id="16" name="Rectangle: Rounded Corners 15">
              <a:extLst>
                <a:ext uri="{FF2B5EF4-FFF2-40B4-BE49-F238E27FC236}">
                  <a16:creationId xmlns:a16="http://schemas.microsoft.com/office/drawing/2014/main" id="{1871A32D-6CDD-7DD8-2B71-89187B143E96}"/>
                </a:ext>
              </a:extLst>
            </p:cNvPr>
            <p:cNvSpPr/>
            <p:nvPr/>
          </p:nvSpPr>
          <p:spPr>
            <a:xfrm>
              <a:off x="1936485" y="1223631"/>
              <a:ext cx="4031950" cy="1620839"/>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65" name="Oval 64">
              <a:extLst>
                <a:ext uri="{FF2B5EF4-FFF2-40B4-BE49-F238E27FC236}">
                  <a16:creationId xmlns:a16="http://schemas.microsoft.com/office/drawing/2014/main" id="{7F2824EB-762D-E249-223D-625064FEDF07}"/>
                </a:ext>
              </a:extLst>
            </p:cNvPr>
            <p:cNvSpPr/>
            <p:nvPr/>
          </p:nvSpPr>
          <p:spPr>
            <a:xfrm>
              <a:off x="281433" y="910582"/>
              <a:ext cx="2033198" cy="2140610"/>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18" name="TextBox 17">
              <a:extLst>
                <a:ext uri="{FF2B5EF4-FFF2-40B4-BE49-F238E27FC236}">
                  <a16:creationId xmlns:a16="http://schemas.microsoft.com/office/drawing/2014/main" id="{9F19DEAB-BB96-BC9A-878C-DCD4C6428F54}"/>
                </a:ext>
              </a:extLst>
            </p:cNvPr>
            <p:cNvSpPr txBox="1"/>
            <p:nvPr/>
          </p:nvSpPr>
          <p:spPr>
            <a:xfrm>
              <a:off x="2280310" y="1397243"/>
              <a:ext cx="3904595" cy="1092607"/>
            </a:xfrm>
            <a:prstGeom prst="rect">
              <a:avLst/>
            </a:prstGeom>
            <a:noFill/>
          </p:spPr>
          <p:txBody>
            <a:bodyPr wrap="square" rtlCol="0">
              <a:spAutoFit/>
            </a:bodyPr>
            <a:lstStyle/>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Offer tailored services, personalized communication, and priority customer service. </a:t>
              </a:r>
            </a:p>
            <a:p>
              <a:pPr marL="285750" indent="-285750">
                <a:buFont typeface="Wingdings" panose="05000000000000000000" pitchFamily="2" charset="2"/>
                <a:buChar char="q"/>
              </a:pPr>
              <a:endParaRPr lang="en-US" sz="1300" dirty="0">
                <a:latin typeface="Segoe UI Light" panose="020B0502040204020203" pitchFamily="34" charset="0"/>
                <a:cs typeface="Segoe UI Light" panose="020B0502040204020203" pitchFamily="34" charset="0"/>
              </a:endParaRPr>
            </a:p>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Consider special loyalty programs or premium product access to keep them engaged.</a:t>
              </a:r>
            </a:p>
          </p:txBody>
        </p:sp>
      </p:grpSp>
      <p:grpSp>
        <p:nvGrpSpPr>
          <p:cNvPr id="19" name="Group 18">
            <a:extLst>
              <a:ext uri="{FF2B5EF4-FFF2-40B4-BE49-F238E27FC236}">
                <a16:creationId xmlns:a16="http://schemas.microsoft.com/office/drawing/2014/main" id="{5BDD62E2-1F44-2987-3DB3-CAF9BC4A9D8C}"/>
              </a:ext>
            </a:extLst>
          </p:cNvPr>
          <p:cNvGrpSpPr/>
          <p:nvPr/>
        </p:nvGrpSpPr>
        <p:grpSpPr>
          <a:xfrm>
            <a:off x="172597" y="4002765"/>
            <a:ext cx="5568277" cy="2140610"/>
            <a:chOff x="281433" y="3544355"/>
            <a:chExt cx="5568277" cy="2140610"/>
          </a:xfrm>
        </p:grpSpPr>
        <p:sp>
          <p:nvSpPr>
            <p:cNvPr id="71" name="Rectangle: Rounded Corners 70">
              <a:extLst>
                <a:ext uri="{FF2B5EF4-FFF2-40B4-BE49-F238E27FC236}">
                  <a16:creationId xmlns:a16="http://schemas.microsoft.com/office/drawing/2014/main" id="{F6D5A0B0-BDB6-BE17-8C24-CB1D07250838}"/>
                </a:ext>
              </a:extLst>
            </p:cNvPr>
            <p:cNvSpPr/>
            <p:nvPr/>
          </p:nvSpPr>
          <p:spPr>
            <a:xfrm>
              <a:off x="1936485" y="3949206"/>
              <a:ext cx="3606359" cy="1353582"/>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72" name="TextBox 71">
              <a:extLst>
                <a:ext uri="{FF2B5EF4-FFF2-40B4-BE49-F238E27FC236}">
                  <a16:creationId xmlns:a16="http://schemas.microsoft.com/office/drawing/2014/main" id="{A36BA178-40BD-3E75-5C85-7D1FA4BE1FA1}"/>
                </a:ext>
              </a:extLst>
            </p:cNvPr>
            <p:cNvSpPr txBox="1"/>
            <p:nvPr/>
          </p:nvSpPr>
          <p:spPr>
            <a:xfrm>
              <a:off x="2211938" y="3949206"/>
              <a:ext cx="3637772" cy="1292662"/>
            </a:xfrm>
            <a:prstGeom prst="rect">
              <a:avLst/>
            </a:prstGeom>
            <a:noFill/>
          </p:spPr>
          <p:txBody>
            <a:bodyPr wrap="square" rtlCol="0">
              <a:spAutoFit/>
            </a:bodyPr>
            <a:lstStyle/>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Offer loyalty rewards, early access to products, and exclusive deals to maintain engagement and increase spending.</a:t>
              </a:r>
            </a:p>
            <a:p>
              <a:pPr marL="285750" indent="-285750">
                <a:buFont typeface="Wingdings" panose="05000000000000000000" pitchFamily="2" charset="2"/>
                <a:buChar char="q"/>
              </a:pPr>
              <a:endParaRPr lang="en-US" sz="1300" dirty="0">
                <a:latin typeface="Segoe UI Light" panose="020B0502040204020203" pitchFamily="34" charset="0"/>
                <a:cs typeface="Segoe UI Light" panose="020B0502040204020203" pitchFamily="34" charset="0"/>
              </a:endParaRPr>
            </a:p>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Provide targeted campaigns for repeat purchases to enhance their loyalty.</a:t>
              </a:r>
            </a:p>
          </p:txBody>
        </p:sp>
        <p:sp>
          <p:nvSpPr>
            <p:cNvPr id="74" name="Oval 73">
              <a:extLst>
                <a:ext uri="{FF2B5EF4-FFF2-40B4-BE49-F238E27FC236}">
                  <a16:creationId xmlns:a16="http://schemas.microsoft.com/office/drawing/2014/main" id="{AA96949E-927E-3810-9CED-641B639788FF}"/>
                </a:ext>
              </a:extLst>
            </p:cNvPr>
            <p:cNvSpPr/>
            <p:nvPr/>
          </p:nvSpPr>
          <p:spPr>
            <a:xfrm>
              <a:off x="281433" y="3544355"/>
              <a:ext cx="2033198" cy="2140610"/>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grpSp>
        <p:nvGrpSpPr>
          <p:cNvPr id="23" name="Group 22">
            <a:extLst>
              <a:ext uri="{FF2B5EF4-FFF2-40B4-BE49-F238E27FC236}">
                <a16:creationId xmlns:a16="http://schemas.microsoft.com/office/drawing/2014/main" id="{EFFF39D0-928D-DF78-54B7-1CFACF08A900}"/>
              </a:ext>
            </a:extLst>
          </p:cNvPr>
          <p:cNvGrpSpPr/>
          <p:nvPr/>
        </p:nvGrpSpPr>
        <p:grpSpPr>
          <a:xfrm>
            <a:off x="6619422" y="4656934"/>
            <a:ext cx="5321786" cy="2140609"/>
            <a:chOff x="6235607" y="1591261"/>
            <a:chExt cx="5321786" cy="2140609"/>
          </a:xfrm>
        </p:grpSpPr>
        <p:grpSp>
          <p:nvGrpSpPr>
            <p:cNvPr id="22" name="Group 21">
              <a:extLst>
                <a:ext uri="{FF2B5EF4-FFF2-40B4-BE49-F238E27FC236}">
                  <a16:creationId xmlns:a16="http://schemas.microsoft.com/office/drawing/2014/main" id="{9EEDD607-9B8D-18F0-96BD-2E3482EBA264}"/>
                </a:ext>
              </a:extLst>
            </p:cNvPr>
            <p:cNvGrpSpPr/>
            <p:nvPr/>
          </p:nvGrpSpPr>
          <p:grpSpPr>
            <a:xfrm>
              <a:off x="7871137" y="2007397"/>
              <a:ext cx="3686256" cy="1353582"/>
              <a:chOff x="7871137" y="2007397"/>
              <a:chExt cx="3686256" cy="1353582"/>
            </a:xfrm>
          </p:grpSpPr>
          <p:sp>
            <p:nvSpPr>
              <p:cNvPr id="79" name="Rectangle: Rounded Corners 78">
                <a:extLst>
                  <a:ext uri="{FF2B5EF4-FFF2-40B4-BE49-F238E27FC236}">
                    <a16:creationId xmlns:a16="http://schemas.microsoft.com/office/drawing/2014/main" id="{0D1BD329-9CBE-6B1A-39C1-9D16D799EBB3}"/>
                  </a:ext>
                </a:extLst>
              </p:cNvPr>
              <p:cNvSpPr/>
              <p:nvPr/>
            </p:nvSpPr>
            <p:spPr>
              <a:xfrm>
                <a:off x="7871137" y="2007397"/>
                <a:ext cx="3606359" cy="1353582"/>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80" name="TextBox 79">
                <a:extLst>
                  <a:ext uri="{FF2B5EF4-FFF2-40B4-BE49-F238E27FC236}">
                    <a16:creationId xmlns:a16="http://schemas.microsoft.com/office/drawing/2014/main" id="{D53B6F22-1306-1D67-D289-0E8CF7DD8536}"/>
                  </a:ext>
                </a:extLst>
              </p:cNvPr>
              <p:cNvSpPr txBox="1"/>
              <p:nvPr/>
            </p:nvSpPr>
            <p:spPr>
              <a:xfrm>
                <a:off x="8188908" y="2030747"/>
                <a:ext cx="3368485" cy="1292662"/>
              </a:xfrm>
              <a:prstGeom prst="rect">
                <a:avLst/>
              </a:prstGeom>
              <a:noFill/>
            </p:spPr>
            <p:txBody>
              <a:bodyPr wrap="square" rtlCol="0">
                <a:spAutoFit/>
              </a:bodyPr>
              <a:lstStyle/>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Reach out to these customers with targeted offers, reminders, or new product promotions to bring them back</a:t>
                </a:r>
              </a:p>
              <a:p>
                <a:endParaRPr lang="en-US" sz="1300" dirty="0">
                  <a:latin typeface="Segoe UI Light" panose="020B0502040204020203" pitchFamily="34" charset="0"/>
                  <a:cs typeface="Segoe UI Light" panose="020B0502040204020203" pitchFamily="34" charset="0"/>
                </a:endParaRPr>
              </a:p>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Offer incentives for frequent purchases to encourage long-term engagement.</a:t>
                </a:r>
              </a:p>
            </p:txBody>
          </p:sp>
        </p:grpSp>
        <p:sp>
          <p:nvSpPr>
            <p:cNvPr id="86" name="Oval 85">
              <a:extLst>
                <a:ext uri="{FF2B5EF4-FFF2-40B4-BE49-F238E27FC236}">
                  <a16:creationId xmlns:a16="http://schemas.microsoft.com/office/drawing/2014/main" id="{B975B5A6-4089-02D6-260A-37ED60F0A0E6}"/>
                </a:ext>
              </a:extLst>
            </p:cNvPr>
            <p:cNvSpPr/>
            <p:nvPr/>
          </p:nvSpPr>
          <p:spPr>
            <a:xfrm>
              <a:off x="6235607" y="1591261"/>
              <a:ext cx="2033197" cy="2140609"/>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sp>
        <p:nvSpPr>
          <p:cNvPr id="89" name="Title 2">
            <a:extLst>
              <a:ext uri="{FF2B5EF4-FFF2-40B4-BE49-F238E27FC236}">
                <a16:creationId xmlns:a16="http://schemas.microsoft.com/office/drawing/2014/main" id="{D754184B-561D-B894-ED1E-79298A218DC6}"/>
              </a:ext>
            </a:extLst>
          </p:cNvPr>
          <p:cNvSpPr txBox="1">
            <a:spLocks/>
          </p:cNvSpPr>
          <p:nvPr/>
        </p:nvSpPr>
        <p:spPr>
          <a:xfrm>
            <a:off x="2219" y="23191"/>
            <a:ext cx="11116355" cy="688181"/>
          </a:xfrm>
          <a:prstGeom prst="rect">
            <a:avLst/>
          </a:prstGeom>
        </p:spPr>
        <p:txBody>
          <a:bodyPr vert="horz" wrap="square" lIns="109728" tIns="68580" rIns="109728" bIns="6858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US" sz="3200" spc="-77" dirty="0">
                <a:gradFill>
                  <a:gsLst>
                    <a:gs pos="1250">
                      <a:srgbClr val="505050"/>
                    </a:gs>
                    <a:gs pos="100000">
                      <a:srgbClr val="505050"/>
                    </a:gs>
                  </a:gsLst>
                  <a:lin ang="5400000" scaled="0"/>
                </a:gradFill>
                <a:latin typeface="Segoe UI Light"/>
              </a:rPr>
              <a:t>Recommendations</a:t>
            </a:r>
            <a:endParaRPr lang="en-GB" sz="2400" spc="-77" dirty="0">
              <a:solidFill>
                <a:srgbClr val="FF0000"/>
              </a:solidFill>
              <a:latin typeface="Segoe UI Light"/>
            </a:endParaRPr>
          </a:p>
        </p:txBody>
      </p:sp>
      <p:grpSp>
        <p:nvGrpSpPr>
          <p:cNvPr id="90" name="Group 89">
            <a:extLst>
              <a:ext uri="{FF2B5EF4-FFF2-40B4-BE49-F238E27FC236}">
                <a16:creationId xmlns:a16="http://schemas.microsoft.com/office/drawing/2014/main" id="{B752DDC4-59BC-4AA1-A6DE-C777823C6033}"/>
              </a:ext>
            </a:extLst>
          </p:cNvPr>
          <p:cNvGrpSpPr/>
          <p:nvPr/>
        </p:nvGrpSpPr>
        <p:grpSpPr>
          <a:xfrm>
            <a:off x="174343" y="662392"/>
            <a:ext cx="2753524" cy="254040"/>
            <a:chOff x="172122" y="677264"/>
            <a:chExt cx="2753524" cy="254040"/>
          </a:xfrm>
        </p:grpSpPr>
        <p:cxnSp>
          <p:nvCxnSpPr>
            <p:cNvPr id="91" name="Straight Connector 90">
              <a:extLst>
                <a:ext uri="{FF2B5EF4-FFF2-40B4-BE49-F238E27FC236}">
                  <a16:creationId xmlns:a16="http://schemas.microsoft.com/office/drawing/2014/main" id="{C87DDC5C-202F-2D51-6D92-7A55718F527F}"/>
                </a:ext>
              </a:extLst>
            </p:cNvPr>
            <p:cNvCxnSpPr/>
            <p:nvPr/>
          </p:nvCxnSpPr>
          <p:spPr>
            <a:xfrm>
              <a:off x="172122" y="677264"/>
              <a:ext cx="2753524" cy="0"/>
            </a:xfrm>
            <a:prstGeom prst="line">
              <a:avLst/>
            </a:prstGeom>
            <a:ln w="3810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8AAB4A-6E87-BC02-50A3-3A6678E37920}"/>
                </a:ext>
              </a:extLst>
            </p:cNvPr>
            <p:cNvCxnSpPr>
              <a:cxnSpLocks/>
            </p:cNvCxnSpPr>
            <p:nvPr/>
          </p:nvCxnSpPr>
          <p:spPr>
            <a:xfrm>
              <a:off x="172122" y="769098"/>
              <a:ext cx="2033196" cy="0"/>
            </a:xfrm>
            <a:prstGeom prst="line">
              <a:avLst/>
            </a:prstGeom>
            <a:ln w="28575">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54D3502-5DEA-070F-8D09-B8754AC0D91A}"/>
                </a:ext>
              </a:extLst>
            </p:cNvPr>
            <p:cNvCxnSpPr>
              <a:cxnSpLocks/>
            </p:cNvCxnSpPr>
            <p:nvPr/>
          </p:nvCxnSpPr>
          <p:spPr>
            <a:xfrm>
              <a:off x="172122" y="859096"/>
              <a:ext cx="1398494" cy="0"/>
            </a:xfrm>
            <a:prstGeom prst="line">
              <a:avLst/>
            </a:prstGeom>
            <a:ln w="1905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6F99FF0-67BC-EE4C-2623-3A3B35B0B51A}"/>
                </a:ext>
              </a:extLst>
            </p:cNvPr>
            <p:cNvCxnSpPr>
              <a:cxnSpLocks/>
            </p:cNvCxnSpPr>
            <p:nvPr/>
          </p:nvCxnSpPr>
          <p:spPr>
            <a:xfrm>
              <a:off x="172122" y="931304"/>
              <a:ext cx="774551" cy="0"/>
            </a:xfrm>
            <a:prstGeom prst="line">
              <a:avLst/>
            </a:prstGeom>
            <a:ln w="12700">
              <a:solidFill>
                <a:srgbClr val="DD4507"/>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71585730-C74A-4135-3411-5B8E526A4005}"/>
              </a:ext>
            </a:extLst>
          </p:cNvPr>
          <p:cNvGrpSpPr/>
          <p:nvPr/>
        </p:nvGrpSpPr>
        <p:grpSpPr>
          <a:xfrm>
            <a:off x="6619421" y="2349004"/>
            <a:ext cx="5223930" cy="2140610"/>
            <a:chOff x="6619421" y="2349004"/>
            <a:chExt cx="5223930" cy="2140610"/>
          </a:xfrm>
        </p:grpSpPr>
        <p:sp>
          <p:nvSpPr>
            <p:cNvPr id="95" name="Rectangle: Rounded Corners 94">
              <a:extLst>
                <a:ext uri="{FF2B5EF4-FFF2-40B4-BE49-F238E27FC236}">
                  <a16:creationId xmlns:a16="http://schemas.microsoft.com/office/drawing/2014/main" id="{008CBB04-A126-E911-ABDF-7AA43D447A7F}"/>
                </a:ext>
              </a:extLst>
            </p:cNvPr>
            <p:cNvSpPr/>
            <p:nvPr/>
          </p:nvSpPr>
          <p:spPr>
            <a:xfrm>
              <a:off x="8186603" y="2732525"/>
              <a:ext cx="3606359" cy="1353582"/>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96" name="TextBox 95">
              <a:extLst>
                <a:ext uri="{FF2B5EF4-FFF2-40B4-BE49-F238E27FC236}">
                  <a16:creationId xmlns:a16="http://schemas.microsoft.com/office/drawing/2014/main" id="{08E5D31A-2458-6333-868A-2A9385D4487C}"/>
                </a:ext>
              </a:extLst>
            </p:cNvPr>
            <p:cNvSpPr txBox="1"/>
            <p:nvPr/>
          </p:nvSpPr>
          <p:spPr>
            <a:xfrm>
              <a:off x="8596250" y="2699149"/>
              <a:ext cx="3247101" cy="1415772"/>
            </a:xfrm>
            <a:prstGeom prst="rect">
              <a:avLst/>
            </a:prstGeom>
            <a:noFill/>
          </p:spPr>
          <p:txBody>
            <a:bodyPr wrap="square" rtlCol="0">
              <a:spAutoFit/>
            </a:bodyPr>
            <a:lstStyle/>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Use special bulk promotions and reminders to re-engage them for repeat bulk purchases</a:t>
              </a:r>
            </a:p>
            <a:p>
              <a:endParaRPr lang="en-US" sz="800" dirty="0">
                <a:latin typeface="Segoe UI Light" panose="020B0502040204020203" pitchFamily="34" charset="0"/>
                <a:cs typeface="Segoe UI Light" panose="020B0502040204020203" pitchFamily="34" charset="0"/>
              </a:endParaRPr>
            </a:p>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 Promote bulk-buying discounts and periodic promotions or special deals for items they purchase in large amounts.</a:t>
              </a:r>
            </a:p>
          </p:txBody>
        </p:sp>
        <p:sp>
          <p:nvSpPr>
            <p:cNvPr id="98" name="Oval 97">
              <a:extLst>
                <a:ext uri="{FF2B5EF4-FFF2-40B4-BE49-F238E27FC236}">
                  <a16:creationId xmlns:a16="http://schemas.microsoft.com/office/drawing/2014/main" id="{2B815BD6-3CB7-1A8F-F616-8EAF31937B68}"/>
                </a:ext>
              </a:extLst>
            </p:cNvPr>
            <p:cNvSpPr/>
            <p:nvPr/>
          </p:nvSpPr>
          <p:spPr>
            <a:xfrm>
              <a:off x="6619421" y="2349004"/>
              <a:ext cx="2033198" cy="2140610"/>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sp>
        <p:nvSpPr>
          <p:cNvPr id="40" name="TextBox 39">
            <a:extLst>
              <a:ext uri="{FF2B5EF4-FFF2-40B4-BE49-F238E27FC236}">
                <a16:creationId xmlns:a16="http://schemas.microsoft.com/office/drawing/2014/main" id="{4A8F1D36-AAB0-FC3C-515F-0B69DABD944C}"/>
              </a:ext>
            </a:extLst>
          </p:cNvPr>
          <p:cNvSpPr txBox="1"/>
          <p:nvPr/>
        </p:nvSpPr>
        <p:spPr>
          <a:xfrm>
            <a:off x="539678" y="1983726"/>
            <a:ext cx="1550175" cy="338554"/>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Top Customers</a:t>
            </a:r>
          </a:p>
        </p:txBody>
      </p:sp>
      <p:sp>
        <p:nvSpPr>
          <p:cNvPr id="41" name="TextBox 40">
            <a:extLst>
              <a:ext uri="{FF2B5EF4-FFF2-40B4-BE49-F238E27FC236}">
                <a16:creationId xmlns:a16="http://schemas.microsoft.com/office/drawing/2014/main" id="{2B1FC96F-102E-15F9-13D9-CE0B1E9D48F3}"/>
              </a:ext>
            </a:extLst>
          </p:cNvPr>
          <p:cNvSpPr txBox="1"/>
          <p:nvPr/>
        </p:nvSpPr>
        <p:spPr>
          <a:xfrm>
            <a:off x="579605" y="4861962"/>
            <a:ext cx="1550175" cy="338554"/>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Loyalists</a:t>
            </a:r>
          </a:p>
        </p:txBody>
      </p:sp>
      <p:sp>
        <p:nvSpPr>
          <p:cNvPr id="42" name="TextBox 41">
            <a:extLst>
              <a:ext uri="{FF2B5EF4-FFF2-40B4-BE49-F238E27FC236}">
                <a16:creationId xmlns:a16="http://schemas.microsoft.com/office/drawing/2014/main" id="{61DEF469-A7F7-6CC1-758A-4A580C42D0AB}"/>
              </a:ext>
            </a:extLst>
          </p:cNvPr>
          <p:cNvSpPr txBox="1"/>
          <p:nvPr/>
        </p:nvSpPr>
        <p:spPr>
          <a:xfrm>
            <a:off x="6954657" y="2997265"/>
            <a:ext cx="1708167" cy="584775"/>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Needed Attention Customers</a:t>
            </a:r>
          </a:p>
        </p:txBody>
      </p:sp>
      <p:sp>
        <p:nvSpPr>
          <p:cNvPr id="43" name="TextBox 42">
            <a:extLst>
              <a:ext uri="{FF2B5EF4-FFF2-40B4-BE49-F238E27FC236}">
                <a16:creationId xmlns:a16="http://schemas.microsoft.com/office/drawing/2014/main" id="{1DEE4AB2-ADCC-2F6F-D7F5-78C71C1F2959}"/>
              </a:ext>
            </a:extLst>
          </p:cNvPr>
          <p:cNvSpPr txBox="1"/>
          <p:nvPr/>
        </p:nvSpPr>
        <p:spPr>
          <a:xfrm>
            <a:off x="6759849" y="5387530"/>
            <a:ext cx="1880865" cy="584775"/>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Customers At Risk of Churning</a:t>
            </a:r>
          </a:p>
        </p:txBody>
      </p:sp>
      <p:pic>
        <p:nvPicPr>
          <p:cNvPr id="32" name="object 3">
            <a:extLst>
              <a:ext uri="{FF2B5EF4-FFF2-40B4-BE49-F238E27FC236}">
                <a16:creationId xmlns:a16="http://schemas.microsoft.com/office/drawing/2014/main" id="{0D9AB203-9A44-61AE-99F8-3BA9D436C229}"/>
              </a:ext>
            </a:extLst>
          </p:cNvPr>
          <p:cNvPicPr/>
          <p:nvPr/>
        </p:nvPicPr>
        <p:blipFill>
          <a:blip r:embed="rId3" cstate="print"/>
          <a:stretch>
            <a:fillRect/>
          </a:stretch>
        </p:blipFill>
        <p:spPr>
          <a:xfrm>
            <a:off x="-10205" y="6819830"/>
            <a:ext cx="12188952" cy="170689"/>
          </a:xfrm>
          <a:prstGeom prst="rect">
            <a:avLst/>
          </a:prstGeom>
        </p:spPr>
      </p:pic>
    </p:spTree>
    <p:extLst>
      <p:ext uri="{BB962C8B-B14F-4D97-AF65-F5344CB8AC3E}">
        <p14:creationId xmlns:p14="http://schemas.microsoft.com/office/powerpoint/2010/main" val="121143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F34DE-228F-5255-AFA0-C9965A62A9EB}"/>
            </a:ext>
          </a:extLst>
        </p:cNvPr>
        <p:cNvGrpSpPr/>
        <p:nvPr/>
      </p:nvGrpSpPr>
      <p:grpSpPr>
        <a:xfrm>
          <a:off x="0" y="0"/>
          <a:ext cx="0" cy="0"/>
          <a:chOff x="0" y="0"/>
          <a:chExt cx="0" cy="0"/>
        </a:xfrm>
      </p:grpSpPr>
      <p:pic>
        <p:nvPicPr>
          <p:cNvPr id="8" name="Picture 7" descr="Distell Images_complete-33.jpg">
            <a:extLst>
              <a:ext uri="{FF2B5EF4-FFF2-40B4-BE49-F238E27FC236}">
                <a16:creationId xmlns:a16="http://schemas.microsoft.com/office/drawing/2014/main" id="{DF3575BB-05E5-3B9C-30BF-505FAD7BD5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79CF6357-DC73-CBF4-4658-8490A1E87FE8}"/>
              </a:ext>
            </a:extLst>
          </p:cNvPr>
          <p:cNvSpPr/>
          <p:nvPr/>
        </p:nvSpPr>
        <p:spPr>
          <a:xfrm>
            <a:off x="-1" y="4487587"/>
            <a:ext cx="12191999" cy="1491964"/>
          </a:xfrm>
          <a:prstGeom prst="rect">
            <a:avLst/>
          </a:prstGeom>
          <a:solidFill>
            <a:schemeClr val="tx2">
              <a:lumMod val="50000"/>
              <a:alpha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6AE651B-6967-F505-58C0-402FD5604C8E}"/>
              </a:ext>
            </a:extLst>
          </p:cNvPr>
          <p:cNvSpPr/>
          <p:nvPr/>
        </p:nvSpPr>
        <p:spPr>
          <a:xfrm>
            <a:off x="5066071" y="4771905"/>
            <a:ext cx="2059859" cy="461665"/>
          </a:xfrm>
          <a:prstGeom prst="rect">
            <a:avLst/>
          </a:prstGeom>
        </p:spPr>
        <p:txBody>
          <a:bodyPr wrap="none">
            <a:spAutoFit/>
          </a:bodyPr>
          <a:lstStyle/>
          <a:p>
            <a:r>
              <a:rPr lang="en-GB" sz="2400" b="1" spc="300" dirty="0">
                <a:solidFill>
                  <a:schemeClr val="bg1"/>
                </a:solidFill>
                <a:latin typeface="+mj-lt"/>
              </a:rPr>
              <a:t>THANK YOU</a:t>
            </a:r>
          </a:p>
        </p:txBody>
      </p:sp>
      <p:pic>
        <p:nvPicPr>
          <p:cNvPr id="7" name="Picture 6" descr="strip-new-2.jpg">
            <a:extLst>
              <a:ext uri="{FF2B5EF4-FFF2-40B4-BE49-F238E27FC236}">
                <a16:creationId xmlns:a16="http://schemas.microsoft.com/office/drawing/2014/main" id="{A215DC09-93CB-A099-6C88-3DEE83EA75DE}"/>
              </a:ext>
            </a:extLst>
          </p:cNvPr>
          <p:cNvPicPr>
            <a:picLocks/>
          </p:cNvPicPr>
          <p:nvPr/>
        </p:nvPicPr>
        <p:blipFill>
          <a:blip r:embed="rId3"/>
          <a:stretch>
            <a:fillRect/>
          </a:stretch>
        </p:blipFill>
        <p:spPr>
          <a:xfrm>
            <a:off x="1" y="4445189"/>
            <a:ext cx="12191989" cy="144000"/>
          </a:xfrm>
          <a:prstGeom prst="rect">
            <a:avLst/>
          </a:prstGeom>
        </p:spPr>
      </p:pic>
    </p:spTree>
    <p:extLst>
      <p:ext uri="{BB962C8B-B14F-4D97-AF65-F5344CB8AC3E}">
        <p14:creationId xmlns:p14="http://schemas.microsoft.com/office/powerpoint/2010/main" val="2622846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2">
            <a:extLst>
              <a:ext uri="{FF2B5EF4-FFF2-40B4-BE49-F238E27FC236}">
                <a16:creationId xmlns:a16="http://schemas.microsoft.com/office/drawing/2014/main" id="{29ACC03E-412E-4C69-A06B-F15FF956AD75}"/>
              </a:ext>
            </a:extLst>
          </p:cNvPr>
          <p:cNvSpPr/>
          <p:nvPr/>
        </p:nvSpPr>
        <p:spPr>
          <a:xfrm flipH="1">
            <a:off x="0" y="0"/>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txBody>
          <a:bodyPr/>
          <a:lstStyle/>
          <a:p>
            <a:endParaRPr lang="en-NG" dirty="0"/>
          </a:p>
        </p:txBody>
      </p:sp>
      <p:pic>
        <p:nvPicPr>
          <p:cNvPr id="13" name="object 3">
            <a:extLst>
              <a:ext uri="{FF2B5EF4-FFF2-40B4-BE49-F238E27FC236}">
                <a16:creationId xmlns:a16="http://schemas.microsoft.com/office/drawing/2014/main" id="{BD3E3D43-C3B8-4C24-922B-9F4F6D613CA2}"/>
              </a:ext>
            </a:extLst>
          </p:cNvPr>
          <p:cNvPicPr/>
          <p:nvPr/>
        </p:nvPicPr>
        <p:blipFill>
          <a:blip r:embed="rId3" cstate="print"/>
          <a:stretch>
            <a:fillRect/>
          </a:stretch>
        </p:blipFill>
        <p:spPr>
          <a:xfrm>
            <a:off x="3047" y="6687310"/>
            <a:ext cx="12188952" cy="170689"/>
          </a:xfrm>
          <a:prstGeom prst="rect">
            <a:avLst/>
          </a:prstGeom>
        </p:spPr>
      </p:pic>
      <p:sp>
        <p:nvSpPr>
          <p:cNvPr id="41" name="Rectangle 40">
            <a:extLst>
              <a:ext uri="{FF2B5EF4-FFF2-40B4-BE49-F238E27FC236}">
                <a16:creationId xmlns:a16="http://schemas.microsoft.com/office/drawing/2014/main" id="{FEBB9180-522E-45A6-9D3C-8F5A271F4993}"/>
              </a:ext>
            </a:extLst>
          </p:cNvPr>
          <p:cNvSpPr/>
          <p:nvPr/>
        </p:nvSpPr>
        <p:spPr>
          <a:xfrm>
            <a:off x="93222" y="142117"/>
            <a:ext cx="2130711"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panose="020B0502040204020203" pitchFamily="34" charset="0"/>
                <a:ea typeface="Batang" panose="02030600000101010101" pitchFamily="18" charset="-127"/>
                <a:cs typeface="Segoe UI" panose="020B0502040204020203" pitchFamily="34" charset="0"/>
              </a:rPr>
              <a:t>OUTLINE</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6AD28E4A-C71A-41A6-BADD-9046F62E7E95}"/>
              </a:ext>
            </a:extLst>
          </p:cNvPr>
          <p:cNvGrpSpPr/>
          <p:nvPr/>
        </p:nvGrpSpPr>
        <p:grpSpPr>
          <a:xfrm>
            <a:off x="2223933" y="1516538"/>
            <a:ext cx="9897228" cy="4300441"/>
            <a:chOff x="728597" y="1260881"/>
            <a:chExt cx="9667759" cy="4335700"/>
          </a:xfrm>
        </p:grpSpPr>
        <p:sp>
          <p:nvSpPr>
            <p:cNvPr id="17" name="Freeform 15">
              <a:extLst>
                <a:ext uri="{FF2B5EF4-FFF2-40B4-BE49-F238E27FC236}">
                  <a16:creationId xmlns:a16="http://schemas.microsoft.com/office/drawing/2014/main" id="{20C682CE-2875-4119-A420-81CD64B1568B}"/>
                </a:ext>
              </a:extLst>
            </p:cNvPr>
            <p:cNvSpPr>
              <a:spLocks/>
            </p:cNvSpPr>
            <p:nvPr/>
          </p:nvSpPr>
          <p:spPr bwMode="auto">
            <a:xfrm>
              <a:off x="4016292" y="1260881"/>
              <a:ext cx="2508284" cy="2230490"/>
            </a:xfrm>
            <a:custGeom>
              <a:avLst/>
              <a:gdLst>
                <a:gd name="T0" fmla="*/ 476 w 1062"/>
                <a:gd name="T1" fmla="*/ 2 h 908"/>
                <a:gd name="T2" fmla="*/ 372 w 1062"/>
                <a:gd name="T3" fmla="*/ 24 h 908"/>
                <a:gd name="T4" fmla="*/ 278 w 1062"/>
                <a:gd name="T5" fmla="*/ 64 h 908"/>
                <a:gd name="T6" fmla="*/ 193 w 1062"/>
                <a:gd name="T7" fmla="*/ 121 h 908"/>
                <a:gd name="T8" fmla="*/ 121 w 1062"/>
                <a:gd name="T9" fmla="*/ 193 h 908"/>
                <a:gd name="T10" fmla="*/ 63 w 1062"/>
                <a:gd name="T11" fmla="*/ 277 h 908"/>
                <a:gd name="T12" fmla="*/ 24 w 1062"/>
                <a:gd name="T13" fmla="*/ 373 h 908"/>
                <a:gd name="T14" fmla="*/ 2 w 1062"/>
                <a:gd name="T15" fmla="*/ 476 h 908"/>
                <a:gd name="T16" fmla="*/ 1 w 1062"/>
                <a:gd name="T17" fmla="*/ 558 h 908"/>
                <a:gd name="T18" fmla="*/ 17 w 1062"/>
                <a:gd name="T19" fmla="*/ 664 h 908"/>
                <a:gd name="T20" fmla="*/ 53 w 1062"/>
                <a:gd name="T21" fmla="*/ 763 h 908"/>
                <a:gd name="T22" fmla="*/ 106 w 1062"/>
                <a:gd name="T23" fmla="*/ 851 h 908"/>
                <a:gd name="T24" fmla="*/ 209 w 1062"/>
                <a:gd name="T25" fmla="*/ 857 h 908"/>
                <a:gd name="T26" fmla="*/ 165 w 1062"/>
                <a:gd name="T27" fmla="*/ 807 h 908"/>
                <a:gd name="T28" fmla="*/ 118 w 1062"/>
                <a:gd name="T29" fmla="*/ 731 h 908"/>
                <a:gd name="T30" fmla="*/ 86 w 1062"/>
                <a:gd name="T31" fmla="*/ 645 h 908"/>
                <a:gd name="T32" fmla="*/ 73 w 1062"/>
                <a:gd name="T33" fmla="*/ 554 h 908"/>
                <a:gd name="T34" fmla="*/ 74 w 1062"/>
                <a:gd name="T35" fmla="*/ 483 h 908"/>
                <a:gd name="T36" fmla="*/ 93 w 1062"/>
                <a:gd name="T37" fmla="*/ 394 h 908"/>
                <a:gd name="T38" fmla="*/ 127 w 1062"/>
                <a:gd name="T39" fmla="*/ 311 h 908"/>
                <a:gd name="T40" fmla="*/ 177 w 1062"/>
                <a:gd name="T41" fmla="*/ 238 h 908"/>
                <a:gd name="T42" fmla="*/ 239 w 1062"/>
                <a:gd name="T43" fmla="*/ 177 h 908"/>
                <a:gd name="T44" fmla="*/ 313 w 1062"/>
                <a:gd name="T45" fmla="*/ 127 h 908"/>
                <a:gd name="T46" fmla="*/ 394 w 1062"/>
                <a:gd name="T47" fmla="*/ 93 h 908"/>
                <a:gd name="T48" fmla="*/ 484 w 1062"/>
                <a:gd name="T49" fmla="*/ 74 h 908"/>
                <a:gd name="T50" fmla="*/ 555 w 1062"/>
                <a:gd name="T51" fmla="*/ 73 h 908"/>
                <a:gd name="T52" fmla="*/ 646 w 1062"/>
                <a:gd name="T53" fmla="*/ 86 h 908"/>
                <a:gd name="T54" fmla="*/ 729 w 1062"/>
                <a:gd name="T55" fmla="*/ 117 h 908"/>
                <a:gd name="T56" fmla="*/ 805 w 1062"/>
                <a:gd name="T57" fmla="*/ 163 h 908"/>
                <a:gd name="T58" fmla="*/ 871 w 1062"/>
                <a:gd name="T59" fmla="*/ 222 h 908"/>
                <a:gd name="T60" fmla="*/ 923 w 1062"/>
                <a:gd name="T61" fmla="*/ 293 h 908"/>
                <a:gd name="T62" fmla="*/ 961 w 1062"/>
                <a:gd name="T63" fmla="*/ 373 h 908"/>
                <a:gd name="T64" fmla="*/ 984 w 1062"/>
                <a:gd name="T65" fmla="*/ 460 h 908"/>
                <a:gd name="T66" fmla="*/ 989 w 1062"/>
                <a:gd name="T67" fmla="*/ 531 h 908"/>
                <a:gd name="T68" fmla="*/ 980 w 1062"/>
                <a:gd name="T69" fmla="*/ 624 h 908"/>
                <a:gd name="T70" fmla="*/ 953 w 1062"/>
                <a:gd name="T71" fmla="*/ 711 h 908"/>
                <a:gd name="T72" fmla="*/ 911 w 1062"/>
                <a:gd name="T73" fmla="*/ 788 h 908"/>
                <a:gd name="T74" fmla="*/ 853 w 1062"/>
                <a:gd name="T75" fmla="*/ 857 h 908"/>
                <a:gd name="T76" fmla="*/ 939 w 1062"/>
                <a:gd name="T77" fmla="*/ 871 h 908"/>
                <a:gd name="T78" fmla="*/ 997 w 1062"/>
                <a:gd name="T79" fmla="*/ 785 h 908"/>
                <a:gd name="T80" fmla="*/ 1038 w 1062"/>
                <a:gd name="T81" fmla="*/ 689 h 908"/>
                <a:gd name="T82" fmla="*/ 1060 w 1062"/>
                <a:gd name="T83" fmla="*/ 586 h 908"/>
                <a:gd name="T84" fmla="*/ 1061 w 1062"/>
                <a:gd name="T85" fmla="*/ 503 h 908"/>
                <a:gd name="T86" fmla="*/ 1045 w 1062"/>
                <a:gd name="T87" fmla="*/ 398 h 908"/>
                <a:gd name="T88" fmla="*/ 1009 w 1062"/>
                <a:gd name="T89" fmla="*/ 301 h 908"/>
                <a:gd name="T90" fmla="*/ 956 w 1062"/>
                <a:gd name="T91" fmla="*/ 213 h 908"/>
                <a:gd name="T92" fmla="*/ 888 w 1062"/>
                <a:gd name="T93" fmla="*/ 137 h 908"/>
                <a:gd name="T94" fmla="*/ 807 w 1062"/>
                <a:gd name="T95" fmla="*/ 76 h 908"/>
                <a:gd name="T96" fmla="*/ 713 w 1062"/>
                <a:gd name="T97" fmla="*/ 32 h 908"/>
                <a:gd name="T98" fmla="*/ 612 w 1062"/>
                <a:gd name="T99" fmla="*/ 5 h 908"/>
                <a:gd name="T100" fmla="*/ 531 w 1062"/>
                <a:gd name="T101" fmla="*/ 0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2" h="908">
                  <a:moveTo>
                    <a:pt x="531" y="0"/>
                  </a:moveTo>
                  <a:lnTo>
                    <a:pt x="531" y="0"/>
                  </a:lnTo>
                  <a:lnTo>
                    <a:pt x="503" y="0"/>
                  </a:lnTo>
                  <a:lnTo>
                    <a:pt x="476" y="2"/>
                  </a:lnTo>
                  <a:lnTo>
                    <a:pt x="450" y="5"/>
                  </a:lnTo>
                  <a:lnTo>
                    <a:pt x="424" y="10"/>
                  </a:lnTo>
                  <a:lnTo>
                    <a:pt x="398" y="16"/>
                  </a:lnTo>
                  <a:lnTo>
                    <a:pt x="372" y="24"/>
                  </a:lnTo>
                  <a:lnTo>
                    <a:pt x="349" y="32"/>
                  </a:lnTo>
                  <a:lnTo>
                    <a:pt x="325" y="41"/>
                  </a:lnTo>
                  <a:lnTo>
                    <a:pt x="301" y="52"/>
                  </a:lnTo>
                  <a:lnTo>
                    <a:pt x="278" y="64"/>
                  </a:lnTo>
                  <a:lnTo>
                    <a:pt x="255" y="76"/>
                  </a:lnTo>
                  <a:lnTo>
                    <a:pt x="234" y="90"/>
                  </a:lnTo>
                  <a:lnTo>
                    <a:pt x="213" y="105"/>
                  </a:lnTo>
                  <a:lnTo>
                    <a:pt x="193" y="121"/>
                  </a:lnTo>
                  <a:lnTo>
                    <a:pt x="174" y="137"/>
                  </a:lnTo>
                  <a:lnTo>
                    <a:pt x="155" y="155"/>
                  </a:lnTo>
                  <a:lnTo>
                    <a:pt x="138" y="173"/>
                  </a:lnTo>
                  <a:lnTo>
                    <a:pt x="121" y="193"/>
                  </a:lnTo>
                  <a:lnTo>
                    <a:pt x="105" y="213"/>
                  </a:lnTo>
                  <a:lnTo>
                    <a:pt x="90" y="234"/>
                  </a:lnTo>
                  <a:lnTo>
                    <a:pt x="77" y="255"/>
                  </a:lnTo>
                  <a:lnTo>
                    <a:pt x="63" y="277"/>
                  </a:lnTo>
                  <a:lnTo>
                    <a:pt x="51" y="301"/>
                  </a:lnTo>
                  <a:lnTo>
                    <a:pt x="41" y="323"/>
                  </a:lnTo>
                  <a:lnTo>
                    <a:pt x="32" y="347"/>
                  </a:lnTo>
                  <a:lnTo>
                    <a:pt x="24" y="373"/>
                  </a:lnTo>
                  <a:lnTo>
                    <a:pt x="17" y="398"/>
                  </a:lnTo>
                  <a:lnTo>
                    <a:pt x="10" y="423"/>
                  </a:lnTo>
                  <a:lnTo>
                    <a:pt x="6" y="450"/>
                  </a:lnTo>
                  <a:lnTo>
                    <a:pt x="2" y="476"/>
                  </a:lnTo>
                  <a:lnTo>
                    <a:pt x="1" y="503"/>
                  </a:lnTo>
                  <a:lnTo>
                    <a:pt x="0" y="531"/>
                  </a:lnTo>
                  <a:lnTo>
                    <a:pt x="0" y="531"/>
                  </a:lnTo>
                  <a:lnTo>
                    <a:pt x="1" y="558"/>
                  </a:lnTo>
                  <a:lnTo>
                    <a:pt x="2" y="586"/>
                  </a:lnTo>
                  <a:lnTo>
                    <a:pt x="6" y="612"/>
                  </a:lnTo>
                  <a:lnTo>
                    <a:pt x="10" y="637"/>
                  </a:lnTo>
                  <a:lnTo>
                    <a:pt x="17" y="664"/>
                  </a:lnTo>
                  <a:lnTo>
                    <a:pt x="24" y="689"/>
                  </a:lnTo>
                  <a:lnTo>
                    <a:pt x="33" y="715"/>
                  </a:lnTo>
                  <a:lnTo>
                    <a:pt x="42" y="739"/>
                  </a:lnTo>
                  <a:lnTo>
                    <a:pt x="53" y="763"/>
                  </a:lnTo>
                  <a:lnTo>
                    <a:pt x="65" y="785"/>
                  </a:lnTo>
                  <a:lnTo>
                    <a:pt x="78" y="808"/>
                  </a:lnTo>
                  <a:lnTo>
                    <a:pt x="91" y="829"/>
                  </a:lnTo>
                  <a:lnTo>
                    <a:pt x="106" y="851"/>
                  </a:lnTo>
                  <a:lnTo>
                    <a:pt x="122" y="871"/>
                  </a:lnTo>
                  <a:lnTo>
                    <a:pt x="139" y="889"/>
                  </a:lnTo>
                  <a:lnTo>
                    <a:pt x="157" y="908"/>
                  </a:lnTo>
                  <a:lnTo>
                    <a:pt x="209" y="857"/>
                  </a:lnTo>
                  <a:lnTo>
                    <a:pt x="209" y="857"/>
                  </a:lnTo>
                  <a:lnTo>
                    <a:pt x="193" y="841"/>
                  </a:lnTo>
                  <a:lnTo>
                    <a:pt x="178" y="824"/>
                  </a:lnTo>
                  <a:lnTo>
                    <a:pt x="165" y="807"/>
                  </a:lnTo>
                  <a:lnTo>
                    <a:pt x="151" y="788"/>
                  </a:lnTo>
                  <a:lnTo>
                    <a:pt x="139" y="769"/>
                  </a:lnTo>
                  <a:lnTo>
                    <a:pt x="129" y="751"/>
                  </a:lnTo>
                  <a:lnTo>
                    <a:pt x="118" y="731"/>
                  </a:lnTo>
                  <a:lnTo>
                    <a:pt x="109" y="711"/>
                  </a:lnTo>
                  <a:lnTo>
                    <a:pt x="101" y="689"/>
                  </a:lnTo>
                  <a:lnTo>
                    <a:pt x="93" y="668"/>
                  </a:lnTo>
                  <a:lnTo>
                    <a:pt x="86" y="645"/>
                  </a:lnTo>
                  <a:lnTo>
                    <a:pt x="82" y="624"/>
                  </a:lnTo>
                  <a:lnTo>
                    <a:pt x="77" y="600"/>
                  </a:lnTo>
                  <a:lnTo>
                    <a:pt x="74" y="578"/>
                  </a:lnTo>
                  <a:lnTo>
                    <a:pt x="73" y="554"/>
                  </a:lnTo>
                  <a:lnTo>
                    <a:pt x="71" y="531"/>
                  </a:lnTo>
                  <a:lnTo>
                    <a:pt x="71" y="531"/>
                  </a:lnTo>
                  <a:lnTo>
                    <a:pt x="73" y="507"/>
                  </a:lnTo>
                  <a:lnTo>
                    <a:pt x="74" y="483"/>
                  </a:lnTo>
                  <a:lnTo>
                    <a:pt x="77" y="460"/>
                  </a:lnTo>
                  <a:lnTo>
                    <a:pt x="81" y="438"/>
                  </a:lnTo>
                  <a:lnTo>
                    <a:pt x="86" y="415"/>
                  </a:lnTo>
                  <a:lnTo>
                    <a:pt x="93" y="394"/>
                  </a:lnTo>
                  <a:lnTo>
                    <a:pt x="99" y="373"/>
                  </a:lnTo>
                  <a:lnTo>
                    <a:pt x="109" y="351"/>
                  </a:lnTo>
                  <a:lnTo>
                    <a:pt x="117" y="331"/>
                  </a:lnTo>
                  <a:lnTo>
                    <a:pt x="127" y="311"/>
                  </a:lnTo>
                  <a:lnTo>
                    <a:pt x="138" y="293"/>
                  </a:lnTo>
                  <a:lnTo>
                    <a:pt x="150" y="274"/>
                  </a:lnTo>
                  <a:lnTo>
                    <a:pt x="163" y="255"/>
                  </a:lnTo>
                  <a:lnTo>
                    <a:pt x="177" y="238"/>
                  </a:lnTo>
                  <a:lnTo>
                    <a:pt x="191" y="222"/>
                  </a:lnTo>
                  <a:lnTo>
                    <a:pt x="206" y="206"/>
                  </a:lnTo>
                  <a:lnTo>
                    <a:pt x="222" y="191"/>
                  </a:lnTo>
                  <a:lnTo>
                    <a:pt x="239" y="177"/>
                  </a:lnTo>
                  <a:lnTo>
                    <a:pt x="257" y="163"/>
                  </a:lnTo>
                  <a:lnTo>
                    <a:pt x="274" y="150"/>
                  </a:lnTo>
                  <a:lnTo>
                    <a:pt x="293" y="138"/>
                  </a:lnTo>
                  <a:lnTo>
                    <a:pt x="313" y="127"/>
                  </a:lnTo>
                  <a:lnTo>
                    <a:pt x="333" y="117"/>
                  </a:lnTo>
                  <a:lnTo>
                    <a:pt x="353" y="108"/>
                  </a:lnTo>
                  <a:lnTo>
                    <a:pt x="372" y="100"/>
                  </a:lnTo>
                  <a:lnTo>
                    <a:pt x="394" y="93"/>
                  </a:lnTo>
                  <a:lnTo>
                    <a:pt x="416" y="86"/>
                  </a:lnTo>
                  <a:lnTo>
                    <a:pt x="438" y="81"/>
                  </a:lnTo>
                  <a:lnTo>
                    <a:pt x="460" y="77"/>
                  </a:lnTo>
                  <a:lnTo>
                    <a:pt x="484" y="74"/>
                  </a:lnTo>
                  <a:lnTo>
                    <a:pt x="507" y="73"/>
                  </a:lnTo>
                  <a:lnTo>
                    <a:pt x="531" y="72"/>
                  </a:lnTo>
                  <a:lnTo>
                    <a:pt x="531" y="72"/>
                  </a:lnTo>
                  <a:lnTo>
                    <a:pt x="555" y="73"/>
                  </a:lnTo>
                  <a:lnTo>
                    <a:pt x="578" y="74"/>
                  </a:lnTo>
                  <a:lnTo>
                    <a:pt x="600" y="77"/>
                  </a:lnTo>
                  <a:lnTo>
                    <a:pt x="623" y="81"/>
                  </a:lnTo>
                  <a:lnTo>
                    <a:pt x="646" y="86"/>
                  </a:lnTo>
                  <a:lnTo>
                    <a:pt x="667" y="93"/>
                  </a:lnTo>
                  <a:lnTo>
                    <a:pt x="688" y="100"/>
                  </a:lnTo>
                  <a:lnTo>
                    <a:pt x="709" y="108"/>
                  </a:lnTo>
                  <a:lnTo>
                    <a:pt x="729" y="117"/>
                  </a:lnTo>
                  <a:lnTo>
                    <a:pt x="749" y="127"/>
                  </a:lnTo>
                  <a:lnTo>
                    <a:pt x="768" y="138"/>
                  </a:lnTo>
                  <a:lnTo>
                    <a:pt x="787" y="150"/>
                  </a:lnTo>
                  <a:lnTo>
                    <a:pt x="805" y="163"/>
                  </a:lnTo>
                  <a:lnTo>
                    <a:pt x="823" y="177"/>
                  </a:lnTo>
                  <a:lnTo>
                    <a:pt x="839" y="191"/>
                  </a:lnTo>
                  <a:lnTo>
                    <a:pt x="855" y="206"/>
                  </a:lnTo>
                  <a:lnTo>
                    <a:pt x="871" y="222"/>
                  </a:lnTo>
                  <a:lnTo>
                    <a:pt x="885" y="238"/>
                  </a:lnTo>
                  <a:lnTo>
                    <a:pt x="899" y="255"/>
                  </a:lnTo>
                  <a:lnTo>
                    <a:pt x="911" y="274"/>
                  </a:lnTo>
                  <a:lnTo>
                    <a:pt x="923" y="293"/>
                  </a:lnTo>
                  <a:lnTo>
                    <a:pt x="935" y="311"/>
                  </a:lnTo>
                  <a:lnTo>
                    <a:pt x="944" y="331"/>
                  </a:lnTo>
                  <a:lnTo>
                    <a:pt x="953" y="351"/>
                  </a:lnTo>
                  <a:lnTo>
                    <a:pt x="961" y="373"/>
                  </a:lnTo>
                  <a:lnTo>
                    <a:pt x="969" y="394"/>
                  </a:lnTo>
                  <a:lnTo>
                    <a:pt x="975" y="415"/>
                  </a:lnTo>
                  <a:lnTo>
                    <a:pt x="980" y="438"/>
                  </a:lnTo>
                  <a:lnTo>
                    <a:pt x="984" y="460"/>
                  </a:lnTo>
                  <a:lnTo>
                    <a:pt x="988" y="483"/>
                  </a:lnTo>
                  <a:lnTo>
                    <a:pt x="989" y="507"/>
                  </a:lnTo>
                  <a:lnTo>
                    <a:pt x="989" y="531"/>
                  </a:lnTo>
                  <a:lnTo>
                    <a:pt x="989" y="531"/>
                  </a:lnTo>
                  <a:lnTo>
                    <a:pt x="989" y="554"/>
                  </a:lnTo>
                  <a:lnTo>
                    <a:pt x="987" y="578"/>
                  </a:lnTo>
                  <a:lnTo>
                    <a:pt x="984" y="600"/>
                  </a:lnTo>
                  <a:lnTo>
                    <a:pt x="980" y="624"/>
                  </a:lnTo>
                  <a:lnTo>
                    <a:pt x="975" y="645"/>
                  </a:lnTo>
                  <a:lnTo>
                    <a:pt x="969" y="668"/>
                  </a:lnTo>
                  <a:lnTo>
                    <a:pt x="961" y="689"/>
                  </a:lnTo>
                  <a:lnTo>
                    <a:pt x="953" y="711"/>
                  </a:lnTo>
                  <a:lnTo>
                    <a:pt x="944" y="731"/>
                  </a:lnTo>
                  <a:lnTo>
                    <a:pt x="933" y="751"/>
                  </a:lnTo>
                  <a:lnTo>
                    <a:pt x="923" y="769"/>
                  </a:lnTo>
                  <a:lnTo>
                    <a:pt x="911" y="788"/>
                  </a:lnTo>
                  <a:lnTo>
                    <a:pt x="897" y="807"/>
                  </a:lnTo>
                  <a:lnTo>
                    <a:pt x="883" y="824"/>
                  </a:lnTo>
                  <a:lnTo>
                    <a:pt x="868" y="841"/>
                  </a:lnTo>
                  <a:lnTo>
                    <a:pt x="853" y="857"/>
                  </a:lnTo>
                  <a:lnTo>
                    <a:pt x="904" y="908"/>
                  </a:lnTo>
                  <a:lnTo>
                    <a:pt x="904" y="908"/>
                  </a:lnTo>
                  <a:lnTo>
                    <a:pt x="923" y="889"/>
                  </a:lnTo>
                  <a:lnTo>
                    <a:pt x="939" y="871"/>
                  </a:lnTo>
                  <a:lnTo>
                    <a:pt x="955" y="851"/>
                  </a:lnTo>
                  <a:lnTo>
                    <a:pt x="971" y="829"/>
                  </a:lnTo>
                  <a:lnTo>
                    <a:pt x="984" y="808"/>
                  </a:lnTo>
                  <a:lnTo>
                    <a:pt x="997" y="785"/>
                  </a:lnTo>
                  <a:lnTo>
                    <a:pt x="1009" y="763"/>
                  </a:lnTo>
                  <a:lnTo>
                    <a:pt x="1020" y="739"/>
                  </a:lnTo>
                  <a:lnTo>
                    <a:pt x="1029" y="715"/>
                  </a:lnTo>
                  <a:lnTo>
                    <a:pt x="1038" y="689"/>
                  </a:lnTo>
                  <a:lnTo>
                    <a:pt x="1045" y="664"/>
                  </a:lnTo>
                  <a:lnTo>
                    <a:pt x="1050" y="637"/>
                  </a:lnTo>
                  <a:lnTo>
                    <a:pt x="1056" y="612"/>
                  </a:lnTo>
                  <a:lnTo>
                    <a:pt x="1060" y="586"/>
                  </a:lnTo>
                  <a:lnTo>
                    <a:pt x="1061" y="558"/>
                  </a:lnTo>
                  <a:lnTo>
                    <a:pt x="1062" y="531"/>
                  </a:lnTo>
                  <a:lnTo>
                    <a:pt x="1062" y="531"/>
                  </a:lnTo>
                  <a:lnTo>
                    <a:pt x="1061" y="503"/>
                  </a:lnTo>
                  <a:lnTo>
                    <a:pt x="1060" y="476"/>
                  </a:lnTo>
                  <a:lnTo>
                    <a:pt x="1056" y="450"/>
                  </a:lnTo>
                  <a:lnTo>
                    <a:pt x="1052" y="423"/>
                  </a:lnTo>
                  <a:lnTo>
                    <a:pt x="1045" y="398"/>
                  </a:lnTo>
                  <a:lnTo>
                    <a:pt x="1038" y="373"/>
                  </a:lnTo>
                  <a:lnTo>
                    <a:pt x="1030" y="347"/>
                  </a:lnTo>
                  <a:lnTo>
                    <a:pt x="1020" y="323"/>
                  </a:lnTo>
                  <a:lnTo>
                    <a:pt x="1009" y="301"/>
                  </a:lnTo>
                  <a:lnTo>
                    <a:pt x="999" y="277"/>
                  </a:lnTo>
                  <a:lnTo>
                    <a:pt x="985" y="255"/>
                  </a:lnTo>
                  <a:lnTo>
                    <a:pt x="972" y="234"/>
                  </a:lnTo>
                  <a:lnTo>
                    <a:pt x="956" y="213"/>
                  </a:lnTo>
                  <a:lnTo>
                    <a:pt x="941" y="193"/>
                  </a:lnTo>
                  <a:lnTo>
                    <a:pt x="924" y="173"/>
                  </a:lnTo>
                  <a:lnTo>
                    <a:pt x="907" y="155"/>
                  </a:lnTo>
                  <a:lnTo>
                    <a:pt x="888" y="137"/>
                  </a:lnTo>
                  <a:lnTo>
                    <a:pt x="869" y="121"/>
                  </a:lnTo>
                  <a:lnTo>
                    <a:pt x="849" y="105"/>
                  </a:lnTo>
                  <a:lnTo>
                    <a:pt x="828" y="90"/>
                  </a:lnTo>
                  <a:lnTo>
                    <a:pt x="807" y="76"/>
                  </a:lnTo>
                  <a:lnTo>
                    <a:pt x="784" y="64"/>
                  </a:lnTo>
                  <a:lnTo>
                    <a:pt x="761" y="52"/>
                  </a:lnTo>
                  <a:lnTo>
                    <a:pt x="737" y="41"/>
                  </a:lnTo>
                  <a:lnTo>
                    <a:pt x="713" y="32"/>
                  </a:lnTo>
                  <a:lnTo>
                    <a:pt x="688" y="24"/>
                  </a:lnTo>
                  <a:lnTo>
                    <a:pt x="664" y="16"/>
                  </a:lnTo>
                  <a:lnTo>
                    <a:pt x="638" y="10"/>
                  </a:lnTo>
                  <a:lnTo>
                    <a:pt x="612" y="5"/>
                  </a:lnTo>
                  <a:lnTo>
                    <a:pt x="586" y="2"/>
                  </a:lnTo>
                  <a:lnTo>
                    <a:pt x="558" y="0"/>
                  </a:lnTo>
                  <a:lnTo>
                    <a:pt x="531" y="0"/>
                  </a:lnTo>
                  <a:lnTo>
                    <a:pt x="531" y="0"/>
                  </a:lnTo>
                  <a:close/>
                </a:path>
              </a:pathLst>
            </a:custGeom>
            <a:solidFill>
              <a:schemeClr val="tx1"/>
            </a:solidFill>
            <a:ln w="7938">
              <a:noFill/>
              <a:prstDash val="solid"/>
              <a:round/>
              <a:headEnd/>
              <a:tailEnd/>
            </a:ln>
          </p:spPr>
          <p:txBody>
            <a:bodyPr vert="horz" wrap="square" lIns="91440" tIns="45720" rIns="91440" bIns="45720" numCol="1" anchor="t" anchorCtr="0" compatLnSpc="1">
              <a:prstTxWarp prst="textNoShape">
                <a:avLst/>
              </a:prstTxWarp>
            </a:bodyPr>
            <a:lstStyle/>
            <a:p>
              <a:endParaRPr lang="en-US" sz="1400" dirty="0">
                <a:latin typeface="Segoe UI Light" panose="020B0502040204020203" pitchFamily="34" charset="0"/>
                <a:cs typeface="Segoe UI Light" panose="020B0502040204020203" pitchFamily="34" charset="0"/>
              </a:endParaRPr>
            </a:p>
          </p:txBody>
        </p:sp>
        <p:sp>
          <p:nvSpPr>
            <p:cNvPr id="18" name="Freeform 16">
              <a:extLst>
                <a:ext uri="{FF2B5EF4-FFF2-40B4-BE49-F238E27FC236}">
                  <a16:creationId xmlns:a16="http://schemas.microsoft.com/office/drawing/2014/main" id="{67C2325B-2684-4AD3-9626-40D22AA67E43}"/>
                </a:ext>
              </a:extLst>
            </p:cNvPr>
            <p:cNvSpPr>
              <a:spLocks/>
            </p:cNvSpPr>
            <p:nvPr/>
          </p:nvSpPr>
          <p:spPr bwMode="auto">
            <a:xfrm>
              <a:off x="728597" y="1260881"/>
              <a:ext cx="2505923" cy="2230490"/>
            </a:xfrm>
            <a:custGeom>
              <a:avLst/>
              <a:gdLst>
                <a:gd name="T0" fmla="*/ 477 w 1061"/>
                <a:gd name="T1" fmla="*/ 2 h 908"/>
                <a:gd name="T2" fmla="*/ 373 w 1061"/>
                <a:gd name="T3" fmla="*/ 24 h 908"/>
                <a:gd name="T4" fmla="*/ 278 w 1061"/>
                <a:gd name="T5" fmla="*/ 64 h 908"/>
                <a:gd name="T6" fmla="*/ 193 w 1061"/>
                <a:gd name="T7" fmla="*/ 121 h 908"/>
                <a:gd name="T8" fmla="*/ 121 w 1061"/>
                <a:gd name="T9" fmla="*/ 193 h 908"/>
                <a:gd name="T10" fmla="*/ 64 w 1061"/>
                <a:gd name="T11" fmla="*/ 277 h 908"/>
                <a:gd name="T12" fmla="*/ 24 w 1061"/>
                <a:gd name="T13" fmla="*/ 373 h 908"/>
                <a:gd name="T14" fmla="*/ 2 w 1061"/>
                <a:gd name="T15" fmla="*/ 476 h 908"/>
                <a:gd name="T16" fmla="*/ 0 w 1061"/>
                <a:gd name="T17" fmla="*/ 558 h 908"/>
                <a:gd name="T18" fmla="*/ 17 w 1061"/>
                <a:gd name="T19" fmla="*/ 664 h 908"/>
                <a:gd name="T20" fmla="*/ 53 w 1061"/>
                <a:gd name="T21" fmla="*/ 763 h 908"/>
                <a:gd name="T22" fmla="*/ 106 w 1061"/>
                <a:gd name="T23" fmla="*/ 851 h 908"/>
                <a:gd name="T24" fmla="*/ 209 w 1061"/>
                <a:gd name="T25" fmla="*/ 857 h 908"/>
                <a:gd name="T26" fmla="*/ 165 w 1061"/>
                <a:gd name="T27" fmla="*/ 807 h 908"/>
                <a:gd name="T28" fmla="*/ 118 w 1061"/>
                <a:gd name="T29" fmla="*/ 731 h 908"/>
                <a:gd name="T30" fmla="*/ 86 w 1061"/>
                <a:gd name="T31" fmla="*/ 645 h 908"/>
                <a:gd name="T32" fmla="*/ 73 w 1061"/>
                <a:gd name="T33" fmla="*/ 554 h 908"/>
                <a:gd name="T34" fmla="*/ 74 w 1061"/>
                <a:gd name="T35" fmla="*/ 483 h 908"/>
                <a:gd name="T36" fmla="*/ 93 w 1061"/>
                <a:gd name="T37" fmla="*/ 394 h 908"/>
                <a:gd name="T38" fmla="*/ 128 w 1061"/>
                <a:gd name="T39" fmla="*/ 311 h 908"/>
                <a:gd name="T40" fmla="*/ 177 w 1061"/>
                <a:gd name="T41" fmla="*/ 238 h 908"/>
                <a:gd name="T42" fmla="*/ 239 w 1061"/>
                <a:gd name="T43" fmla="*/ 177 h 908"/>
                <a:gd name="T44" fmla="*/ 311 w 1061"/>
                <a:gd name="T45" fmla="*/ 127 h 908"/>
                <a:gd name="T46" fmla="*/ 394 w 1061"/>
                <a:gd name="T47" fmla="*/ 93 h 908"/>
                <a:gd name="T48" fmla="*/ 483 w 1061"/>
                <a:gd name="T49" fmla="*/ 74 h 908"/>
                <a:gd name="T50" fmla="*/ 554 w 1061"/>
                <a:gd name="T51" fmla="*/ 73 h 908"/>
                <a:gd name="T52" fmla="*/ 646 w 1061"/>
                <a:gd name="T53" fmla="*/ 86 h 908"/>
                <a:gd name="T54" fmla="*/ 730 w 1061"/>
                <a:gd name="T55" fmla="*/ 117 h 908"/>
                <a:gd name="T56" fmla="*/ 805 w 1061"/>
                <a:gd name="T57" fmla="*/ 163 h 908"/>
                <a:gd name="T58" fmla="*/ 871 w 1061"/>
                <a:gd name="T59" fmla="*/ 222 h 908"/>
                <a:gd name="T60" fmla="*/ 923 w 1061"/>
                <a:gd name="T61" fmla="*/ 293 h 908"/>
                <a:gd name="T62" fmla="*/ 961 w 1061"/>
                <a:gd name="T63" fmla="*/ 373 h 908"/>
                <a:gd name="T64" fmla="*/ 984 w 1061"/>
                <a:gd name="T65" fmla="*/ 460 h 908"/>
                <a:gd name="T66" fmla="*/ 989 w 1061"/>
                <a:gd name="T67" fmla="*/ 531 h 908"/>
                <a:gd name="T68" fmla="*/ 980 w 1061"/>
                <a:gd name="T69" fmla="*/ 624 h 908"/>
                <a:gd name="T70" fmla="*/ 953 w 1061"/>
                <a:gd name="T71" fmla="*/ 711 h 908"/>
                <a:gd name="T72" fmla="*/ 909 w 1061"/>
                <a:gd name="T73" fmla="*/ 788 h 908"/>
                <a:gd name="T74" fmla="*/ 853 w 1061"/>
                <a:gd name="T75" fmla="*/ 857 h 908"/>
                <a:gd name="T76" fmla="*/ 939 w 1061"/>
                <a:gd name="T77" fmla="*/ 871 h 908"/>
                <a:gd name="T78" fmla="*/ 997 w 1061"/>
                <a:gd name="T79" fmla="*/ 785 h 908"/>
                <a:gd name="T80" fmla="*/ 1037 w 1061"/>
                <a:gd name="T81" fmla="*/ 689 h 908"/>
                <a:gd name="T82" fmla="*/ 1059 w 1061"/>
                <a:gd name="T83" fmla="*/ 586 h 908"/>
                <a:gd name="T84" fmla="*/ 1061 w 1061"/>
                <a:gd name="T85" fmla="*/ 503 h 908"/>
                <a:gd name="T86" fmla="*/ 1045 w 1061"/>
                <a:gd name="T87" fmla="*/ 398 h 908"/>
                <a:gd name="T88" fmla="*/ 1009 w 1061"/>
                <a:gd name="T89" fmla="*/ 301 h 908"/>
                <a:gd name="T90" fmla="*/ 956 w 1061"/>
                <a:gd name="T91" fmla="*/ 213 h 908"/>
                <a:gd name="T92" fmla="*/ 888 w 1061"/>
                <a:gd name="T93" fmla="*/ 137 h 908"/>
                <a:gd name="T94" fmla="*/ 805 w 1061"/>
                <a:gd name="T95" fmla="*/ 76 h 908"/>
                <a:gd name="T96" fmla="*/ 714 w 1061"/>
                <a:gd name="T97" fmla="*/ 32 h 908"/>
                <a:gd name="T98" fmla="*/ 611 w 1061"/>
                <a:gd name="T99" fmla="*/ 5 h 908"/>
                <a:gd name="T100" fmla="*/ 531 w 1061"/>
                <a:gd name="T101" fmla="*/ 0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1" h="908">
                  <a:moveTo>
                    <a:pt x="531" y="0"/>
                  </a:moveTo>
                  <a:lnTo>
                    <a:pt x="531" y="0"/>
                  </a:lnTo>
                  <a:lnTo>
                    <a:pt x="503" y="0"/>
                  </a:lnTo>
                  <a:lnTo>
                    <a:pt x="477" y="2"/>
                  </a:lnTo>
                  <a:lnTo>
                    <a:pt x="450" y="5"/>
                  </a:lnTo>
                  <a:lnTo>
                    <a:pt x="423" y="10"/>
                  </a:lnTo>
                  <a:lnTo>
                    <a:pt x="398" y="16"/>
                  </a:lnTo>
                  <a:lnTo>
                    <a:pt x="373" y="24"/>
                  </a:lnTo>
                  <a:lnTo>
                    <a:pt x="349" y="32"/>
                  </a:lnTo>
                  <a:lnTo>
                    <a:pt x="323" y="41"/>
                  </a:lnTo>
                  <a:lnTo>
                    <a:pt x="301" y="52"/>
                  </a:lnTo>
                  <a:lnTo>
                    <a:pt x="278" y="64"/>
                  </a:lnTo>
                  <a:lnTo>
                    <a:pt x="255" y="76"/>
                  </a:lnTo>
                  <a:lnTo>
                    <a:pt x="234" y="90"/>
                  </a:lnTo>
                  <a:lnTo>
                    <a:pt x="213" y="105"/>
                  </a:lnTo>
                  <a:lnTo>
                    <a:pt x="193" y="121"/>
                  </a:lnTo>
                  <a:lnTo>
                    <a:pt x="173" y="137"/>
                  </a:lnTo>
                  <a:lnTo>
                    <a:pt x="156" y="155"/>
                  </a:lnTo>
                  <a:lnTo>
                    <a:pt x="137" y="173"/>
                  </a:lnTo>
                  <a:lnTo>
                    <a:pt x="121" y="193"/>
                  </a:lnTo>
                  <a:lnTo>
                    <a:pt x="105" y="213"/>
                  </a:lnTo>
                  <a:lnTo>
                    <a:pt x="90" y="234"/>
                  </a:lnTo>
                  <a:lnTo>
                    <a:pt x="77" y="255"/>
                  </a:lnTo>
                  <a:lnTo>
                    <a:pt x="64" y="277"/>
                  </a:lnTo>
                  <a:lnTo>
                    <a:pt x="52" y="301"/>
                  </a:lnTo>
                  <a:lnTo>
                    <a:pt x="41" y="323"/>
                  </a:lnTo>
                  <a:lnTo>
                    <a:pt x="32" y="347"/>
                  </a:lnTo>
                  <a:lnTo>
                    <a:pt x="24" y="373"/>
                  </a:lnTo>
                  <a:lnTo>
                    <a:pt x="16" y="398"/>
                  </a:lnTo>
                  <a:lnTo>
                    <a:pt x="10" y="423"/>
                  </a:lnTo>
                  <a:lnTo>
                    <a:pt x="5" y="450"/>
                  </a:lnTo>
                  <a:lnTo>
                    <a:pt x="2" y="476"/>
                  </a:lnTo>
                  <a:lnTo>
                    <a:pt x="0" y="503"/>
                  </a:lnTo>
                  <a:lnTo>
                    <a:pt x="0" y="531"/>
                  </a:lnTo>
                  <a:lnTo>
                    <a:pt x="0" y="531"/>
                  </a:lnTo>
                  <a:lnTo>
                    <a:pt x="0" y="558"/>
                  </a:lnTo>
                  <a:lnTo>
                    <a:pt x="2" y="586"/>
                  </a:lnTo>
                  <a:lnTo>
                    <a:pt x="5" y="612"/>
                  </a:lnTo>
                  <a:lnTo>
                    <a:pt x="10" y="637"/>
                  </a:lnTo>
                  <a:lnTo>
                    <a:pt x="17" y="664"/>
                  </a:lnTo>
                  <a:lnTo>
                    <a:pt x="24" y="689"/>
                  </a:lnTo>
                  <a:lnTo>
                    <a:pt x="32" y="715"/>
                  </a:lnTo>
                  <a:lnTo>
                    <a:pt x="42" y="739"/>
                  </a:lnTo>
                  <a:lnTo>
                    <a:pt x="53" y="763"/>
                  </a:lnTo>
                  <a:lnTo>
                    <a:pt x="65" y="785"/>
                  </a:lnTo>
                  <a:lnTo>
                    <a:pt x="77" y="808"/>
                  </a:lnTo>
                  <a:lnTo>
                    <a:pt x="92" y="829"/>
                  </a:lnTo>
                  <a:lnTo>
                    <a:pt x="106" y="851"/>
                  </a:lnTo>
                  <a:lnTo>
                    <a:pt x="122" y="871"/>
                  </a:lnTo>
                  <a:lnTo>
                    <a:pt x="140" y="889"/>
                  </a:lnTo>
                  <a:lnTo>
                    <a:pt x="157" y="908"/>
                  </a:lnTo>
                  <a:lnTo>
                    <a:pt x="209" y="857"/>
                  </a:lnTo>
                  <a:lnTo>
                    <a:pt x="209" y="857"/>
                  </a:lnTo>
                  <a:lnTo>
                    <a:pt x="193" y="841"/>
                  </a:lnTo>
                  <a:lnTo>
                    <a:pt x="178" y="824"/>
                  </a:lnTo>
                  <a:lnTo>
                    <a:pt x="165" y="807"/>
                  </a:lnTo>
                  <a:lnTo>
                    <a:pt x="152" y="788"/>
                  </a:lnTo>
                  <a:lnTo>
                    <a:pt x="140" y="769"/>
                  </a:lnTo>
                  <a:lnTo>
                    <a:pt x="128" y="751"/>
                  </a:lnTo>
                  <a:lnTo>
                    <a:pt x="118" y="731"/>
                  </a:lnTo>
                  <a:lnTo>
                    <a:pt x="109" y="711"/>
                  </a:lnTo>
                  <a:lnTo>
                    <a:pt x="100" y="689"/>
                  </a:lnTo>
                  <a:lnTo>
                    <a:pt x="93" y="668"/>
                  </a:lnTo>
                  <a:lnTo>
                    <a:pt x="86" y="645"/>
                  </a:lnTo>
                  <a:lnTo>
                    <a:pt x="81" y="624"/>
                  </a:lnTo>
                  <a:lnTo>
                    <a:pt x="77" y="600"/>
                  </a:lnTo>
                  <a:lnTo>
                    <a:pt x="74" y="578"/>
                  </a:lnTo>
                  <a:lnTo>
                    <a:pt x="73" y="554"/>
                  </a:lnTo>
                  <a:lnTo>
                    <a:pt x="72" y="531"/>
                  </a:lnTo>
                  <a:lnTo>
                    <a:pt x="72" y="531"/>
                  </a:lnTo>
                  <a:lnTo>
                    <a:pt x="73" y="507"/>
                  </a:lnTo>
                  <a:lnTo>
                    <a:pt x="74" y="483"/>
                  </a:lnTo>
                  <a:lnTo>
                    <a:pt x="77" y="460"/>
                  </a:lnTo>
                  <a:lnTo>
                    <a:pt x="81" y="438"/>
                  </a:lnTo>
                  <a:lnTo>
                    <a:pt x="86" y="415"/>
                  </a:lnTo>
                  <a:lnTo>
                    <a:pt x="93" y="394"/>
                  </a:lnTo>
                  <a:lnTo>
                    <a:pt x="100" y="373"/>
                  </a:lnTo>
                  <a:lnTo>
                    <a:pt x="108" y="351"/>
                  </a:lnTo>
                  <a:lnTo>
                    <a:pt x="117" y="331"/>
                  </a:lnTo>
                  <a:lnTo>
                    <a:pt x="128" y="311"/>
                  </a:lnTo>
                  <a:lnTo>
                    <a:pt x="138" y="293"/>
                  </a:lnTo>
                  <a:lnTo>
                    <a:pt x="150" y="274"/>
                  </a:lnTo>
                  <a:lnTo>
                    <a:pt x="163" y="255"/>
                  </a:lnTo>
                  <a:lnTo>
                    <a:pt x="177" y="238"/>
                  </a:lnTo>
                  <a:lnTo>
                    <a:pt x="191" y="222"/>
                  </a:lnTo>
                  <a:lnTo>
                    <a:pt x="206" y="206"/>
                  </a:lnTo>
                  <a:lnTo>
                    <a:pt x="222" y="191"/>
                  </a:lnTo>
                  <a:lnTo>
                    <a:pt x="239" y="177"/>
                  </a:lnTo>
                  <a:lnTo>
                    <a:pt x="257" y="163"/>
                  </a:lnTo>
                  <a:lnTo>
                    <a:pt x="274" y="150"/>
                  </a:lnTo>
                  <a:lnTo>
                    <a:pt x="293" y="138"/>
                  </a:lnTo>
                  <a:lnTo>
                    <a:pt x="311" y="127"/>
                  </a:lnTo>
                  <a:lnTo>
                    <a:pt x="331" y="117"/>
                  </a:lnTo>
                  <a:lnTo>
                    <a:pt x="353" y="108"/>
                  </a:lnTo>
                  <a:lnTo>
                    <a:pt x="373" y="100"/>
                  </a:lnTo>
                  <a:lnTo>
                    <a:pt x="394" y="93"/>
                  </a:lnTo>
                  <a:lnTo>
                    <a:pt x="417" y="86"/>
                  </a:lnTo>
                  <a:lnTo>
                    <a:pt x="438" y="81"/>
                  </a:lnTo>
                  <a:lnTo>
                    <a:pt x="461" y="77"/>
                  </a:lnTo>
                  <a:lnTo>
                    <a:pt x="483" y="74"/>
                  </a:lnTo>
                  <a:lnTo>
                    <a:pt x="507" y="73"/>
                  </a:lnTo>
                  <a:lnTo>
                    <a:pt x="531" y="72"/>
                  </a:lnTo>
                  <a:lnTo>
                    <a:pt x="531" y="72"/>
                  </a:lnTo>
                  <a:lnTo>
                    <a:pt x="554" y="73"/>
                  </a:lnTo>
                  <a:lnTo>
                    <a:pt x="578" y="74"/>
                  </a:lnTo>
                  <a:lnTo>
                    <a:pt x="600" y="77"/>
                  </a:lnTo>
                  <a:lnTo>
                    <a:pt x="623" y="81"/>
                  </a:lnTo>
                  <a:lnTo>
                    <a:pt x="646" y="86"/>
                  </a:lnTo>
                  <a:lnTo>
                    <a:pt x="667" y="93"/>
                  </a:lnTo>
                  <a:lnTo>
                    <a:pt x="688" y="100"/>
                  </a:lnTo>
                  <a:lnTo>
                    <a:pt x="710" y="108"/>
                  </a:lnTo>
                  <a:lnTo>
                    <a:pt x="730" y="117"/>
                  </a:lnTo>
                  <a:lnTo>
                    <a:pt x="750" y="127"/>
                  </a:lnTo>
                  <a:lnTo>
                    <a:pt x="768" y="138"/>
                  </a:lnTo>
                  <a:lnTo>
                    <a:pt x="787" y="150"/>
                  </a:lnTo>
                  <a:lnTo>
                    <a:pt x="805" y="163"/>
                  </a:lnTo>
                  <a:lnTo>
                    <a:pt x="823" y="177"/>
                  </a:lnTo>
                  <a:lnTo>
                    <a:pt x="839" y="191"/>
                  </a:lnTo>
                  <a:lnTo>
                    <a:pt x="855" y="206"/>
                  </a:lnTo>
                  <a:lnTo>
                    <a:pt x="871" y="222"/>
                  </a:lnTo>
                  <a:lnTo>
                    <a:pt x="884" y="238"/>
                  </a:lnTo>
                  <a:lnTo>
                    <a:pt x="899" y="255"/>
                  </a:lnTo>
                  <a:lnTo>
                    <a:pt x="911" y="274"/>
                  </a:lnTo>
                  <a:lnTo>
                    <a:pt x="923" y="293"/>
                  </a:lnTo>
                  <a:lnTo>
                    <a:pt x="933" y="311"/>
                  </a:lnTo>
                  <a:lnTo>
                    <a:pt x="944" y="331"/>
                  </a:lnTo>
                  <a:lnTo>
                    <a:pt x="953" y="351"/>
                  </a:lnTo>
                  <a:lnTo>
                    <a:pt x="961" y="373"/>
                  </a:lnTo>
                  <a:lnTo>
                    <a:pt x="969" y="394"/>
                  </a:lnTo>
                  <a:lnTo>
                    <a:pt x="975" y="415"/>
                  </a:lnTo>
                  <a:lnTo>
                    <a:pt x="980" y="438"/>
                  </a:lnTo>
                  <a:lnTo>
                    <a:pt x="984" y="460"/>
                  </a:lnTo>
                  <a:lnTo>
                    <a:pt x="987" y="483"/>
                  </a:lnTo>
                  <a:lnTo>
                    <a:pt x="989" y="507"/>
                  </a:lnTo>
                  <a:lnTo>
                    <a:pt x="989" y="531"/>
                  </a:lnTo>
                  <a:lnTo>
                    <a:pt x="989" y="531"/>
                  </a:lnTo>
                  <a:lnTo>
                    <a:pt x="989" y="554"/>
                  </a:lnTo>
                  <a:lnTo>
                    <a:pt x="987" y="578"/>
                  </a:lnTo>
                  <a:lnTo>
                    <a:pt x="984" y="600"/>
                  </a:lnTo>
                  <a:lnTo>
                    <a:pt x="980" y="624"/>
                  </a:lnTo>
                  <a:lnTo>
                    <a:pt x="975" y="645"/>
                  </a:lnTo>
                  <a:lnTo>
                    <a:pt x="968" y="668"/>
                  </a:lnTo>
                  <a:lnTo>
                    <a:pt x="961" y="689"/>
                  </a:lnTo>
                  <a:lnTo>
                    <a:pt x="953" y="711"/>
                  </a:lnTo>
                  <a:lnTo>
                    <a:pt x="944" y="731"/>
                  </a:lnTo>
                  <a:lnTo>
                    <a:pt x="933" y="751"/>
                  </a:lnTo>
                  <a:lnTo>
                    <a:pt x="921" y="769"/>
                  </a:lnTo>
                  <a:lnTo>
                    <a:pt x="909" y="788"/>
                  </a:lnTo>
                  <a:lnTo>
                    <a:pt x="897" y="807"/>
                  </a:lnTo>
                  <a:lnTo>
                    <a:pt x="883" y="824"/>
                  </a:lnTo>
                  <a:lnTo>
                    <a:pt x="868" y="841"/>
                  </a:lnTo>
                  <a:lnTo>
                    <a:pt x="853" y="857"/>
                  </a:lnTo>
                  <a:lnTo>
                    <a:pt x="904" y="908"/>
                  </a:lnTo>
                  <a:lnTo>
                    <a:pt x="904" y="908"/>
                  </a:lnTo>
                  <a:lnTo>
                    <a:pt x="921" y="889"/>
                  </a:lnTo>
                  <a:lnTo>
                    <a:pt x="939" y="871"/>
                  </a:lnTo>
                  <a:lnTo>
                    <a:pt x="955" y="851"/>
                  </a:lnTo>
                  <a:lnTo>
                    <a:pt x="969" y="829"/>
                  </a:lnTo>
                  <a:lnTo>
                    <a:pt x="984" y="808"/>
                  </a:lnTo>
                  <a:lnTo>
                    <a:pt x="997" y="785"/>
                  </a:lnTo>
                  <a:lnTo>
                    <a:pt x="1009" y="763"/>
                  </a:lnTo>
                  <a:lnTo>
                    <a:pt x="1020" y="739"/>
                  </a:lnTo>
                  <a:lnTo>
                    <a:pt x="1029" y="715"/>
                  </a:lnTo>
                  <a:lnTo>
                    <a:pt x="1037" y="689"/>
                  </a:lnTo>
                  <a:lnTo>
                    <a:pt x="1045" y="664"/>
                  </a:lnTo>
                  <a:lnTo>
                    <a:pt x="1051" y="637"/>
                  </a:lnTo>
                  <a:lnTo>
                    <a:pt x="1056" y="612"/>
                  </a:lnTo>
                  <a:lnTo>
                    <a:pt x="1059" y="586"/>
                  </a:lnTo>
                  <a:lnTo>
                    <a:pt x="1061" y="558"/>
                  </a:lnTo>
                  <a:lnTo>
                    <a:pt x="1061" y="531"/>
                  </a:lnTo>
                  <a:lnTo>
                    <a:pt x="1061" y="531"/>
                  </a:lnTo>
                  <a:lnTo>
                    <a:pt x="1061" y="503"/>
                  </a:lnTo>
                  <a:lnTo>
                    <a:pt x="1059" y="476"/>
                  </a:lnTo>
                  <a:lnTo>
                    <a:pt x="1056" y="450"/>
                  </a:lnTo>
                  <a:lnTo>
                    <a:pt x="1051" y="423"/>
                  </a:lnTo>
                  <a:lnTo>
                    <a:pt x="1045" y="398"/>
                  </a:lnTo>
                  <a:lnTo>
                    <a:pt x="1039" y="373"/>
                  </a:lnTo>
                  <a:lnTo>
                    <a:pt x="1029" y="347"/>
                  </a:lnTo>
                  <a:lnTo>
                    <a:pt x="1020" y="323"/>
                  </a:lnTo>
                  <a:lnTo>
                    <a:pt x="1009" y="301"/>
                  </a:lnTo>
                  <a:lnTo>
                    <a:pt x="997" y="277"/>
                  </a:lnTo>
                  <a:lnTo>
                    <a:pt x="985" y="255"/>
                  </a:lnTo>
                  <a:lnTo>
                    <a:pt x="971" y="234"/>
                  </a:lnTo>
                  <a:lnTo>
                    <a:pt x="956" y="213"/>
                  </a:lnTo>
                  <a:lnTo>
                    <a:pt x="940" y="193"/>
                  </a:lnTo>
                  <a:lnTo>
                    <a:pt x="924" y="173"/>
                  </a:lnTo>
                  <a:lnTo>
                    <a:pt x="907" y="155"/>
                  </a:lnTo>
                  <a:lnTo>
                    <a:pt x="888" y="137"/>
                  </a:lnTo>
                  <a:lnTo>
                    <a:pt x="868" y="121"/>
                  </a:lnTo>
                  <a:lnTo>
                    <a:pt x="848" y="105"/>
                  </a:lnTo>
                  <a:lnTo>
                    <a:pt x="828" y="90"/>
                  </a:lnTo>
                  <a:lnTo>
                    <a:pt x="805" y="76"/>
                  </a:lnTo>
                  <a:lnTo>
                    <a:pt x="784" y="64"/>
                  </a:lnTo>
                  <a:lnTo>
                    <a:pt x="762" y="52"/>
                  </a:lnTo>
                  <a:lnTo>
                    <a:pt x="738" y="41"/>
                  </a:lnTo>
                  <a:lnTo>
                    <a:pt x="714" y="32"/>
                  </a:lnTo>
                  <a:lnTo>
                    <a:pt x="688" y="24"/>
                  </a:lnTo>
                  <a:lnTo>
                    <a:pt x="663" y="16"/>
                  </a:lnTo>
                  <a:lnTo>
                    <a:pt x="638" y="10"/>
                  </a:lnTo>
                  <a:lnTo>
                    <a:pt x="611" y="5"/>
                  </a:lnTo>
                  <a:lnTo>
                    <a:pt x="584" y="2"/>
                  </a:lnTo>
                  <a:lnTo>
                    <a:pt x="558" y="0"/>
                  </a:lnTo>
                  <a:lnTo>
                    <a:pt x="531" y="0"/>
                  </a:lnTo>
                  <a:lnTo>
                    <a:pt x="531" y="0"/>
                  </a:lnTo>
                  <a:close/>
                </a:path>
              </a:pathLst>
            </a:custGeom>
            <a:solidFill>
              <a:schemeClr val="accent1">
                <a:lumMod val="40000"/>
                <a:lumOff val="60000"/>
              </a:schemeClr>
            </a:solidFill>
            <a:ln w="7938">
              <a:no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Segoe UI Light" panose="020B0502040204020203" pitchFamily="34" charset="0"/>
                <a:cs typeface="Segoe UI Light" panose="020B0502040204020203" pitchFamily="34" charset="0"/>
              </a:endParaRPr>
            </a:p>
          </p:txBody>
        </p:sp>
        <p:sp>
          <p:nvSpPr>
            <p:cNvPr id="19" name="Freeform 18">
              <a:extLst>
                <a:ext uri="{FF2B5EF4-FFF2-40B4-BE49-F238E27FC236}">
                  <a16:creationId xmlns:a16="http://schemas.microsoft.com/office/drawing/2014/main" id="{F8898B3D-8575-41AF-B285-9BA1A786CEBA}"/>
                </a:ext>
              </a:extLst>
            </p:cNvPr>
            <p:cNvSpPr>
              <a:spLocks/>
            </p:cNvSpPr>
            <p:nvPr/>
          </p:nvSpPr>
          <p:spPr bwMode="auto">
            <a:xfrm>
              <a:off x="5660138" y="3363634"/>
              <a:ext cx="2508284" cy="2232947"/>
            </a:xfrm>
            <a:custGeom>
              <a:avLst/>
              <a:gdLst>
                <a:gd name="T0" fmla="*/ 585 w 1062"/>
                <a:gd name="T1" fmla="*/ 907 h 909"/>
                <a:gd name="T2" fmla="*/ 689 w 1062"/>
                <a:gd name="T3" fmla="*/ 885 h 909"/>
                <a:gd name="T4" fmla="*/ 785 w 1062"/>
                <a:gd name="T5" fmla="*/ 845 h 909"/>
                <a:gd name="T6" fmla="*/ 869 w 1062"/>
                <a:gd name="T7" fmla="*/ 788 h 909"/>
                <a:gd name="T8" fmla="*/ 941 w 1062"/>
                <a:gd name="T9" fmla="*/ 716 h 909"/>
                <a:gd name="T10" fmla="*/ 998 w 1062"/>
                <a:gd name="T11" fmla="*/ 631 h 909"/>
                <a:gd name="T12" fmla="*/ 1038 w 1062"/>
                <a:gd name="T13" fmla="*/ 536 h 909"/>
                <a:gd name="T14" fmla="*/ 1059 w 1062"/>
                <a:gd name="T15" fmla="*/ 433 h 909"/>
                <a:gd name="T16" fmla="*/ 1062 w 1062"/>
                <a:gd name="T17" fmla="*/ 350 h 909"/>
                <a:gd name="T18" fmla="*/ 1046 w 1062"/>
                <a:gd name="T19" fmla="*/ 245 h 909"/>
                <a:gd name="T20" fmla="*/ 1008 w 1062"/>
                <a:gd name="T21" fmla="*/ 146 h 909"/>
                <a:gd name="T22" fmla="*/ 955 w 1062"/>
                <a:gd name="T23" fmla="*/ 58 h 909"/>
                <a:gd name="T24" fmla="*/ 854 w 1062"/>
                <a:gd name="T25" fmla="*/ 52 h 909"/>
                <a:gd name="T26" fmla="*/ 897 w 1062"/>
                <a:gd name="T27" fmla="*/ 101 h 909"/>
                <a:gd name="T28" fmla="*/ 943 w 1062"/>
                <a:gd name="T29" fmla="*/ 178 h 909"/>
                <a:gd name="T30" fmla="*/ 975 w 1062"/>
                <a:gd name="T31" fmla="*/ 262 h 909"/>
                <a:gd name="T32" fmla="*/ 988 w 1062"/>
                <a:gd name="T33" fmla="*/ 354 h 909"/>
                <a:gd name="T34" fmla="*/ 987 w 1062"/>
                <a:gd name="T35" fmla="*/ 425 h 909"/>
                <a:gd name="T36" fmla="*/ 968 w 1062"/>
                <a:gd name="T37" fmla="*/ 514 h 909"/>
                <a:gd name="T38" fmla="*/ 934 w 1062"/>
                <a:gd name="T39" fmla="*/ 596 h 909"/>
                <a:gd name="T40" fmla="*/ 885 w 1062"/>
                <a:gd name="T41" fmla="*/ 670 h 909"/>
                <a:gd name="T42" fmla="*/ 823 w 1062"/>
                <a:gd name="T43" fmla="*/ 732 h 909"/>
                <a:gd name="T44" fmla="*/ 750 w 1062"/>
                <a:gd name="T45" fmla="*/ 782 h 909"/>
                <a:gd name="T46" fmla="*/ 667 w 1062"/>
                <a:gd name="T47" fmla="*/ 816 h 909"/>
                <a:gd name="T48" fmla="*/ 578 w 1062"/>
                <a:gd name="T49" fmla="*/ 835 h 909"/>
                <a:gd name="T50" fmla="*/ 508 w 1062"/>
                <a:gd name="T51" fmla="*/ 836 h 909"/>
                <a:gd name="T52" fmla="*/ 416 w 1062"/>
                <a:gd name="T53" fmla="*/ 823 h 909"/>
                <a:gd name="T54" fmla="*/ 332 w 1062"/>
                <a:gd name="T55" fmla="*/ 791 h 909"/>
                <a:gd name="T56" fmla="*/ 256 w 1062"/>
                <a:gd name="T57" fmla="*/ 746 h 909"/>
                <a:gd name="T58" fmla="*/ 192 w 1062"/>
                <a:gd name="T59" fmla="*/ 687 h 909"/>
                <a:gd name="T60" fmla="*/ 139 w 1062"/>
                <a:gd name="T61" fmla="*/ 616 h 909"/>
                <a:gd name="T62" fmla="*/ 100 w 1062"/>
                <a:gd name="T63" fmla="*/ 535 h 909"/>
                <a:gd name="T64" fmla="*/ 77 w 1062"/>
                <a:gd name="T65" fmla="*/ 447 h 909"/>
                <a:gd name="T66" fmla="*/ 72 w 1062"/>
                <a:gd name="T67" fmla="*/ 378 h 909"/>
                <a:gd name="T68" fmla="*/ 81 w 1062"/>
                <a:gd name="T69" fmla="*/ 285 h 909"/>
                <a:gd name="T70" fmla="*/ 109 w 1062"/>
                <a:gd name="T71" fmla="*/ 198 h 909"/>
                <a:gd name="T72" fmla="*/ 152 w 1062"/>
                <a:gd name="T73" fmla="*/ 120 h 909"/>
                <a:gd name="T74" fmla="*/ 209 w 1062"/>
                <a:gd name="T75" fmla="*/ 52 h 909"/>
                <a:gd name="T76" fmla="*/ 123 w 1062"/>
                <a:gd name="T77" fmla="*/ 38 h 909"/>
                <a:gd name="T78" fmla="*/ 64 w 1062"/>
                <a:gd name="T79" fmla="*/ 124 h 909"/>
                <a:gd name="T80" fmla="*/ 24 w 1062"/>
                <a:gd name="T81" fmla="*/ 220 h 909"/>
                <a:gd name="T82" fmla="*/ 3 w 1062"/>
                <a:gd name="T83" fmla="*/ 323 h 909"/>
                <a:gd name="T84" fmla="*/ 0 w 1062"/>
                <a:gd name="T85" fmla="*/ 405 h 909"/>
                <a:gd name="T86" fmla="*/ 16 w 1062"/>
                <a:gd name="T87" fmla="*/ 511 h 909"/>
                <a:gd name="T88" fmla="*/ 52 w 1062"/>
                <a:gd name="T89" fmla="*/ 608 h 909"/>
                <a:gd name="T90" fmla="*/ 105 w 1062"/>
                <a:gd name="T91" fmla="*/ 696 h 909"/>
                <a:gd name="T92" fmla="*/ 173 w 1062"/>
                <a:gd name="T93" fmla="*/ 771 h 909"/>
                <a:gd name="T94" fmla="*/ 256 w 1062"/>
                <a:gd name="T95" fmla="*/ 832 h 909"/>
                <a:gd name="T96" fmla="*/ 348 w 1062"/>
                <a:gd name="T97" fmla="*/ 877 h 909"/>
                <a:gd name="T98" fmla="*/ 450 w 1062"/>
                <a:gd name="T99" fmla="*/ 903 h 909"/>
                <a:gd name="T100" fmla="*/ 532 w 1062"/>
                <a:gd name="T101" fmla="*/ 90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2" h="909">
                  <a:moveTo>
                    <a:pt x="532" y="909"/>
                  </a:moveTo>
                  <a:lnTo>
                    <a:pt x="532" y="909"/>
                  </a:lnTo>
                  <a:lnTo>
                    <a:pt x="558" y="908"/>
                  </a:lnTo>
                  <a:lnTo>
                    <a:pt x="585" y="907"/>
                  </a:lnTo>
                  <a:lnTo>
                    <a:pt x="612" y="903"/>
                  </a:lnTo>
                  <a:lnTo>
                    <a:pt x="638" y="899"/>
                  </a:lnTo>
                  <a:lnTo>
                    <a:pt x="663" y="892"/>
                  </a:lnTo>
                  <a:lnTo>
                    <a:pt x="689" y="885"/>
                  </a:lnTo>
                  <a:lnTo>
                    <a:pt x="714" y="877"/>
                  </a:lnTo>
                  <a:lnTo>
                    <a:pt x="738" y="867"/>
                  </a:lnTo>
                  <a:lnTo>
                    <a:pt x="761" y="856"/>
                  </a:lnTo>
                  <a:lnTo>
                    <a:pt x="785" y="845"/>
                  </a:lnTo>
                  <a:lnTo>
                    <a:pt x="806" y="832"/>
                  </a:lnTo>
                  <a:lnTo>
                    <a:pt x="827" y="819"/>
                  </a:lnTo>
                  <a:lnTo>
                    <a:pt x="849" y="804"/>
                  </a:lnTo>
                  <a:lnTo>
                    <a:pt x="869" y="788"/>
                  </a:lnTo>
                  <a:lnTo>
                    <a:pt x="889" y="771"/>
                  </a:lnTo>
                  <a:lnTo>
                    <a:pt x="907" y="754"/>
                  </a:lnTo>
                  <a:lnTo>
                    <a:pt x="925" y="735"/>
                  </a:lnTo>
                  <a:lnTo>
                    <a:pt x="941" y="716"/>
                  </a:lnTo>
                  <a:lnTo>
                    <a:pt x="957" y="696"/>
                  </a:lnTo>
                  <a:lnTo>
                    <a:pt x="971" y="675"/>
                  </a:lnTo>
                  <a:lnTo>
                    <a:pt x="986" y="654"/>
                  </a:lnTo>
                  <a:lnTo>
                    <a:pt x="998" y="631"/>
                  </a:lnTo>
                  <a:lnTo>
                    <a:pt x="1010" y="608"/>
                  </a:lnTo>
                  <a:lnTo>
                    <a:pt x="1020" y="584"/>
                  </a:lnTo>
                  <a:lnTo>
                    <a:pt x="1030" y="560"/>
                  </a:lnTo>
                  <a:lnTo>
                    <a:pt x="1038" y="536"/>
                  </a:lnTo>
                  <a:lnTo>
                    <a:pt x="1046" y="511"/>
                  </a:lnTo>
                  <a:lnTo>
                    <a:pt x="1051" y="485"/>
                  </a:lnTo>
                  <a:lnTo>
                    <a:pt x="1056" y="459"/>
                  </a:lnTo>
                  <a:lnTo>
                    <a:pt x="1059" y="433"/>
                  </a:lnTo>
                  <a:lnTo>
                    <a:pt x="1062" y="405"/>
                  </a:lnTo>
                  <a:lnTo>
                    <a:pt x="1062" y="378"/>
                  </a:lnTo>
                  <a:lnTo>
                    <a:pt x="1062" y="378"/>
                  </a:lnTo>
                  <a:lnTo>
                    <a:pt x="1062" y="350"/>
                  </a:lnTo>
                  <a:lnTo>
                    <a:pt x="1059" y="323"/>
                  </a:lnTo>
                  <a:lnTo>
                    <a:pt x="1056" y="297"/>
                  </a:lnTo>
                  <a:lnTo>
                    <a:pt x="1051" y="270"/>
                  </a:lnTo>
                  <a:lnTo>
                    <a:pt x="1046" y="245"/>
                  </a:lnTo>
                  <a:lnTo>
                    <a:pt x="1038" y="220"/>
                  </a:lnTo>
                  <a:lnTo>
                    <a:pt x="1030" y="194"/>
                  </a:lnTo>
                  <a:lnTo>
                    <a:pt x="1020" y="170"/>
                  </a:lnTo>
                  <a:lnTo>
                    <a:pt x="1008" y="146"/>
                  </a:lnTo>
                  <a:lnTo>
                    <a:pt x="998" y="124"/>
                  </a:lnTo>
                  <a:lnTo>
                    <a:pt x="984" y="101"/>
                  </a:lnTo>
                  <a:lnTo>
                    <a:pt x="970" y="80"/>
                  </a:lnTo>
                  <a:lnTo>
                    <a:pt x="955" y="58"/>
                  </a:lnTo>
                  <a:lnTo>
                    <a:pt x="939" y="38"/>
                  </a:lnTo>
                  <a:lnTo>
                    <a:pt x="922" y="19"/>
                  </a:lnTo>
                  <a:lnTo>
                    <a:pt x="905" y="0"/>
                  </a:lnTo>
                  <a:lnTo>
                    <a:pt x="854" y="52"/>
                  </a:lnTo>
                  <a:lnTo>
                    <a:pt x="854" y="52"/>
                  </a:lnTo>
                  <a:lnTo>
                    <a:pt x="869" y="68"/>
                  </a:lnTo>
                  <a:lnTo>
                    <a:pt x="883" y="84"/>
                  </a:lnTo>
                  <a:lnTo>
                    <a:pt x="897" y="101"/>
                  </a:lnTo>
                  <a:lnTo>
                    <a:pt x="910" y="120"/>
                  </a:lnTo>
                  <a:lnTo>
                    <a:pt x="922" y="138"/>
                  </a:lnTo>
                  <a:lnTo>
                    <a:pt x="934" y="158"/>
                  </a:lnTo>
                  <a:lnTo>
                    <a:pt x="943" y="178"/>
                  </a:lnTo>
                  <a:lnTo>
                    <a:pt x="953" y="198"/>
                  </a:lnTo>
                  <a:lnTo>
                    <a:pt x="962" y="220"/>
                  </a:lnTo>
                  <a:lnTo>
                    <a:pt x="968" y="241"/>
                  </a:lnTo>
                  <a:lnTo>
                    <a:pt x="975" y="262"/>
                  </a:lnTo>
                  <a:lnTo>
                    <a:pt x="980" y="285"/>
                  </a:lnTo>
                  <a:lnTo>
                    <a:pt x="984" y="307"/>
                  </a:lnTo>
                  <a:lnTo>
                    <a:pt x="987" y="330"/>
                  </a:lnTo>
                  <a:lnTo>
                    <a:pt x="988" y="354"/>
                  </a:lnTo>
                  <a:lnTo>
                    <a:pt x="990" y="378"/>
                  </a:lnTo>
                  <a:lnTo>
                    <a:pt x="990" y="378"/>
                  </a:lnTo>
                  <a:lnTo>
                    <a:pt x="988" y="402"/>
                  </a:lnTo>
                  <a:lnTo>
                    <a:pt x="987" y="425"/>
                  </a:lnTo>
                  <a:lnTo>
                    <a:pt x="984" y="447"/>
                  </a:lnTo>
                  <a:lnTo>
                    <a:pt x="980" y="470"/>
                  </a:lnTo>
                  <a:lnTo>
                    <a:pt x="975" y="493"/>
                  </a:lnTo>
                  <a:lnTo>
                    <a:pt x="968" y="514"/>
                  </a:lnTo>
                  <a:lnTo>
                    <a:pt x="962" y="535"/>
                  </a:lnTo>
                  <a:lnTo>
                    <a:pt x="954" y="556"/>
                  </a:lnTo>
                  <a:lnTo>
                    <a:pt x="945" y="576"/>
                  </a:lnTo>
                  <a:lnTo>
                    <a:pt x="934" y="596"/>
                  </a:lnTo>
                  <a:lnTo>
                    <a:pt x="923" y="616"/>
                  </a:lnTo>
                  <a:lnTo>
                    <a:pt x="911" y="635"/>
                  </a:lnTo>
                  <a:lnTo>
                    <a:pt x="899" y="652"/>
                  </a:lnTo>
                  <a:lnTo>
                    <a:pt x="885" y="670"/>
                  </a:lnTo>
                  <a:lnTo>
                    <a:pt x="870" y="687"/>
                  </a:lnTo>
                  <a:lnTo>
                    <a:pt x="855" y="702"/>
                  </a:lnTo>
                  <a:lnTo>
                    <a:pt x="839" y="718"/>
                  </a:lnTo>
                  <a:lnTo>
                    <a:pt x="823" y="732"/>
                  </a:lnTo>
                  <a:lnTo>
                    <a:pt x="806" y="746"/>
                  </a:lnTo>
                  <a:lnTo>
                    <a:pt x="787" y="759"/>
                  </a:lnTo>
                  <a:lnTo>
                    <a:pt x="769" y="771"/>
                  </a:lnTo>
                  <a:lnTo>
                    <a:pt x="750" y="782"/>
                  </a:lnTo>
                  <a:lnTo>
                    <a:pt x="730" y="791"/>
                  </a:lnTo>
                  <a:lnTo>
                    <a:pt x="710" y="800"/>
                  </a:lnTo>
                  <a:lnTo>
                    <a:pt x="689" y="808"/>
                  </a:lnTo>
                  <a:lnTo>
                    <a:pt x="667" y="816"/>
                  </a:lnTo>
                  <a:lnTo>
                    <a:pt x="646" y="823"/>
                  </a:lnTo>
                  <a:lnTo>
                    <a:pt x="624" y="827"/>
                  </a:lnTo>
                  <a:lnTo>
                    <a:pt x="601" y="831"/>
                  </a:lnTo>
                  <a:lnTo>
                    <a:pt x="578" y="835"/>
                  </a:lnTo>
                  <a:lnTo>
                    <a:pt x="554" y="836"/>
                  </a:lnTo>
                  <a:lnTo>
                    <a:pt x="532" y="836"/>
                  </a:lnTo>
                  <a:lnTo>
                    <a:pt x="532" y="836"/>
                  </a:lnTo>
                  <a:lnTo>
                    <a:pt x="508" y="836"/>
                  </a:lnTo>
                  <a:lnTo>
                    <a:pt x="484" y="835"/>
                  </a:lnTo>
                  <a:lnTo>
                    <a:pt x="461" y="831"/>
                  </a:lnTo>
                  <a:lnTo>
                    <a:pt x="438" y="827"/>
                  </a:lnTo>
                  <a:lnTo>
                    <a:pt x="416" y="823"/>
                  </a:lnTo>
                  <a:lnTo>
                    <a:pt x="394" y="816"/>
                  </a:lnTo>
                  <a:lnTo>
                    <a:pt x="373" y="808"/>
                  </a:lnTo>
                  <a:lnTo>
                    <a:pt x="352" y="800"/>
                  </a:lnTo>
                  <a:lnTo>
                    <a:pt x="332" y="791"/>
                  </a:lnTo>
                  <a:lnTo>
                    <a:pt x="312" y="782"/>
                  </a:lnTo>
                  <a:lnTo>
                    <a:pt x="293" y="771"/>
                  </a:lnTo>
                  <a:lnTo>
                    <a:pt x="275" y="759"/>
                  </a:lnTo>
                  <a:lnTo>
                    <a:pt x="256" y="746"/>
                  </a:lnTo>
                  <a:lnTo>
                    <a:pt x="239" y="732"/>
                  </a:lnTo>
                  <a:lnTo>
                    <a:pt x="223" y="718"/>
                  </a:lnTo>
                  <a:lnTo>
                    <a:pt x="207" y="702"/>
                  </a:lnTo>
                  <a:lnTo>
                    <a:pt x="192" y="687"/>
                  </a:lnTo>
                  <a:lnTo>
                    <a:pt x="177" y="670"/>
                  </a:lnTo>
                  <a:lnTo>
                    <a:pt x="164" y="652"/>
                  </a:lnTo>
                  <a:lnTo>
                    <a:pt x="151" y="635"/>
                  </a:lnTo>
                  <a:lnTo>
                    <a:pt x="139" y="616"/>
                  </a:lnTo>
                  <a:lnTo>
                    <a:pt x="128" y="596"/>
                  </a:lnTo>
                  <a:lnTo>
                    <a:pt x="117" y="576"/>
                  </a:lnTo>
                  <a:lnTo>
                    <a:pt x="108" y="556"/>
                  </a:lnTo>
                  <a:lnTo>
                    <a:pt x="100" y="535"/>
                  </a:lnTo>
                  <a:lnTo>
                    <a:pt x="93" y="514"/>
                  </a:lnTo>
                  <a:lnTo>
                    <a:pt x="87" y="493"/>
                  </a:lnTo>
                  <a:lnTo>
                    <a:pt x="81" y="470"/>
                  </a:lnTo>
                  <a:lnTo>
                    <a:pt x="77" y="447"/>
                  </a:lnTo>
                  <a:lnTo>
                    <a:pt x="75" y="425"/>
                  </a:lnTo>
                  <a:lnTo>
                    <a:pt x="73" y="402"/>
                  </a:lnTo>
                  <a:lnTo>
                    <a:pt x="72" y="378"/>
                  </a:lnTo>
                  <a:lnTo>
                    <a:pt x="72" y="378"/>
                  </a:lnTo>
                  <a:lnTo>
                    <a:pt x="73" y="354"/>
                  </a:lnTo>
                  <a:lnTo>
                    <a:pt x="75" y="330"/>
                  </a:lnTo>
                  <a:lnTo>
                    <a:pt x="77" y="307"/>
                  </a:lnTo>
                  <a:lnTo>
                    <a:pt x="81" y="285"/>
                  </a:lnTo>
                  <a:lnTo>
                    <a:pt x="87" y="262"/>
                  </a:lnTo>
                  <a:lnTo>
                    <a:pt x="93" y="241"/>
                  </a:lnTo>
                  <a:lnTo>
                    <a:pt x="100" y="220"/>
                  </a:lnTo>
                  <a:lnTo>
                    <a:pt x="109" y="198"/>
                  </a:lnTo>
                  <a:lnTo>
                    <a:pt x="119" y="178"/>
                  </a:lnTo>
                  <a:lnTo>
                    <a:pt x="128" y="158"/>
                  </a:lnTo>
                  <a:lnTo>
                    <a:pt x="140" y="138"/>
                  </a:lnTo>
                  <a:lnTo>
                    <a:pt x="152" y="120"/>
                  </a:lnTo>
                  <a:lnTo>
                    <a:pt x="165" y="101"/>
                  </a:lnTo>
                  <a:lnTo>
                    <a:pt x="179" y="84"/>
                  </a:lnTo>
                  <a:lnTo>
                    <a:pt x="193" y="68"/>
                  </a:lnTo>
                  <a:lnTo>
                    <a:pt x="209" y="52"/>
                  </a:lnTo>
                  <a:lnTo>
                    <a:pt x="157" y="0"/>
                  </a:lnTo>
                  <a:lnTo>
                    <a:pt x="157" y="0"/>
                  </a:lnTo>
                  <a:lnTo>
                    <a:pt x="140" y="19"/>
                  </a:lnTo>
                  <a:lnTo>
                    <a:pt x="123" y="38"/>
                  </a:lnTo>
                  <a:lnTo>
                    <a:pt x="107" y="58"/>
                  </a:lnTo>
                  <a:lnTo>
                    <a:pt x="92" y="80"/>
                  </a:lnTo>
                  <a:lnTo>
                    <a:pt x="77" y="101"/>
                  </a:lnTo>
                  <a:lnTo>
                    <a:pt x="64" y="124"/>
                  </a:lnTo>
                  <a:lnTo>
                    <a:pt x="53" y="146"/>
                  </a:lnTo>
                  <a:lnTo>
                    <a:pt x="41" y="170"/>
                  </a:lnTo>
                  <a:lnTo>
                    <a:pt x="32" y="194"/>
                  </a:lnTo>
                  <a:lnTo>
                    <a:pt x="24" y="220"/>
                  </a:lnTo>
                  <a:lnTo>
                    <a:pt x="16" y="245"/>
                  </a:lnTo>
                  <a:lnTo>
                    <a:pt x="11" y="270"/>
                  </a:lnTo>
                  <a:lnTo>
                    <a:pt x="5" y="297"/>
                  </a:lnTo>
                  <a:lnTo>
                    <a:pt x="3" y="323"/>
                  </a:lnTo>
                  <a:lnTo>
                    <a:pt x="0" y="350"/>
                  </a:lnTo>
                  <a:lnTo>
                    <a:pt x="0" y="378"/>
                  </a:lnTo>
                  <a:lnTo>
                    <a:pt x="0" y="378"/>
                  </a:lnTo>
                  <a:lnTo>
                    <a:pt x="0" y="405"/>
                  </a:lnTo>
                  <a:lnTo>
                    <a:pt x="3" y="433"/>
                  </a:lnTo>
                  <a:lnTo>
                    <a:pt x="5" y="459"/>
                  </a:lnTo>
                  <a:lnTo>
                    <a:pt x="11" y="485"/>
                  </a:lnTo>
                  <a:lnTo>
                    <a:pt x="16" y="511"/>
                  </a:lnTo>
                  <a:lnTo>
                    <a:pt x="24" y="536"/>
                  </a:lnTo>
                  <a:lnTo>
                    <a:pt x="32" y="560"/>
                  </a:lnTo>
                  <a:lnTo>
                    <a:pt x="41" y="584"/>
                  </a:lnTo>
                  <a:lnTo>
                    <a:pt x="52" y="608"/>
                  </a:lnTo>
                  <a:lnTo>
                    <a:pt x="64" y="631"/>
                  </a:lnTo>
                  <a:lnTo>
                    <a:pt x="76" y="654"/>
                  </a:lnTo>
                  <a:lnTo>
                    <a:pt x="91" y="675"/>
                  </a:lnTo>
                  <a:lnTo>
                    <a:pt x="105" y="696"/>
                  </a:lnTo>
                  <a:lnTo>
                    <a:pt x="121" y="716"/>
                  </a:lnTo>
                  <a:lnTo>
                    <a:pt x="137" y="735"/>
                  </a:lnTo>
                  <a:lnTo>
                    <a:pt x="155" y="754"/>
                  </a:lnTo>
                  <a:lnTo>
                    <a:pt x="173" y="771"/>
                  </a:lnTo>
                  <a:lnTo>
                    <a:pt x="193" y="788"/>
                  </a:lnTo>
                  <a:lnTo>
                    <a:pt x="213" y="804"/>
                  </a:lnTo>
                  <a:lnTo>
                    <a:pt x="235" y="819"/>
                  </a:lnTo>
                  <a:lnTo>
                    <a:pt x="256" y="832"/>
                  </a:lnTo>
                  <a:lnTo>
                    <a:pt x="277" y="845"/>
                  </a:lnTo>
                  <a:lnTo>
                    <a:pt x="301" y="856"/>
                  </a:lnTo>
                  <a:lnTo>
                    <a:pt x="324" y="867"/>
                  </a:lnTo>
                  <a:lnTo>
                    <a:pt x="348" y="877"/>
                  </a:lnTo>
                  <a:lnTo>
                    <a:pt x="373" y="885"/>
                  </a:lnTo>
                  <a:lnTo>
                    <a:pt x="398" y="892"/>
                  </a:lnTo>
                  <a:lnTo>
                    <a:pt x="424" y="899"/>
                  </a:lnTo>
                  <a:lnTo>
                    <a:pt x="450" y="903"/>
                  </a:lnTo>
                  <a:lnTo>
                    <a:pt x="477" y="907"/>
                  </a:lnTo>
                  <a:lnTo>
                    <a:pt x="504" y="908"/>
                  </a:lnTo>
                  <a:lnTo>
                    <a:pt x="532" y="909"/>
                  </a:lnTo>
                  <a:lnTo>
                    <a:pt x="532" y="909"/>
                  </a:lnTo>
                  <a:close/>
                </a:path>
              </a:pathLst>
            </a:custGeom>
            <a:solidFill>
              <a:schemeClr val="accent4">
                <a:lumMod val="50000"/>
              </a:schemeClr>
            </a:solidFill>
            <a:ln w="7938">
              <a:noFill/>
              <a:prstDash val="solid"/>
              <a:round/>
              <a:headEnd/>
              <a:tailEnd/>
            </a:ln>
          </p:spPr>
          <p:txBody>
            <a:bodyPr vert="horz" wrap="square" lIns="91440" tIns="45720" rIns="91440" bIns="45720" numCol="1" anchor="t" anchorCtr="0" compatLnSpc="1">
              <a:prstTxWarp prst="textNoShape">
                <a:avLst/>
              </a:prstTxWarp>
            </a:bodyPr>
            <a:lstStyle/>
            <a:p>
              <a:endParaRPr lang="en-US" sz="1400" dirty="0">
                <a:latin typeface="Segoe UI Light" panose="020B0502040204020203" pitchFamily="34" charset="0"/>
                <a:cs typeface="Segoe UI Light" panose="020B0502040204020203" pitchFamily="34" charset="0"/>
              </a:endParaRPr>
            </a:p>
          </p:txBody>
        </p:sp>
        <p:sp>
          <p:nvSpPr>
            <p:cNvPr id="20" name="Freeform 19">
              <a:extLst>
                <a:ext uri="{FF2B5EF4-FFF2-40B4-BE49-F238E27FC236}">
                  <a16:creationId xmlns:a16="http://schemas.microsoft.com/office/drawing/2014/main" id="{11D11A51-A86E-4E06-9C54-6C54B2EBD17C}"/>
                </a:ext>
              </a:extLst>
            </p:cNvPr>
            <p:cNvSpPr>
              <a:spLocks/>
            </p:cNvSpPr>
            <p:nvPr/>
          </p:nvSpPr>
          <p:spPr bwMode="auto">
            <a:xfrm>
              <a:off x="2370081" y="3363634"/>
              <a:ext cx="2510646" cy="2232947"/>
            </a:xfrm>
            <a:custGeom>
              <a:avLst/>
              <a:gdLst>
                <a:gd name="T0" fmla="*/ 586 w 1063"/>
                <a:gd name="T1" fmla="*/ 907 h 909"/>
                <a:gd name="T2" fmla="*/ 690 w 1063"/>
                <a:gd name="T3" fmla="*/ 885 h 909"/>
                <a:gd name="T4" fmla="*/ 784 w 1063"/>
                <a:gd name="T5" fmla="*/ 845 h 909"/>
                <a:gd name="T6" fmla="*/ 870 w 1063"/>
                <a:gd name="T7" fmla="*/ 788 h 909"/>
                <a:gd name="T8" fmla="*/ 942 w 1063"/>
                <a:gd name="T9" fmla="*/ 716 h 909"/>
                <a:gd name="T10" fmla="*/ 999 w 1063"/>
                <a:gd name="T11" fmla="*/ 631 h 909"/>
                <a:gd name="T12" fmla="*/ 1039 w 1063"/>
                <a:gd name="T13" fmla="*/ 536 h 909"/>
                <a:gd name="T14" fmla="*/ 1060 w 1063"/>
                <a:gd name="T15" fmla="*/ 433 h 909"/>
                <a:gd name="T16" fmla="*/ 1063 w 1063"/>
                <a:gd name="T17" fmla="*/ 350 h 909"/>
                <a:gd name="T18" fmla="*/ 1046 w 1063"/>
                <a:gd name="T19" fmla="*/ 245 h 909"/>
                <a:gd name="T20" fmla="*/ 1010 w 1063"/>
                <a:gd name="T21" fmla="*/ 146 h 909"/>
                <a:gd name="T22" fmla="*/ 956 w 1063"/>
                <a:gd name="T23" fmla="*/ 58 h 909"/>
                <a:gd name="T24" fmla="*/ 854 w 1063"/>
                <a:gd name="T25" fmla="*/ 52 h 909"/>
                <a:gd name="T26" fmla="*/ 898 w 1063"/>
                <a:gd name="T27" fmla="*/ 101 h 909"/>
                <a:gd name="T28" fmla="*/ 944 w 1063"/>
                <a:gd name="T29" fmla="*/ 178 h 909"/>
                <a:gd name="T30" fmla="*/ 976 w 1063"/>
                <a:gd name="T31" fmla="*/ 262 h 909"/>
                <a:gd name="T32" fmla="*/ 990 w 1063"/>
                <a:gd name="T33" fmla="*/ 354 h 909"/>
                <a:gd name="T34" fmla="*/ 988 w 1063"/>
                <a:gd name="T35" fmla="*/ 425 h 909"/>
                <a:gd name="T36" fmla="*/ 970 w 1063"/>
                <a:gd name="T37" fmla="*/ 514 h 909"/>
                <a:gd name="T38" fmla="*/ 935 w 1063"/>
                <a:gd name="T39" fmla="*/ 596 h 909"/>
                <a:gd name="T40" fmla="*/ 886 w 1063"/>
                <a:gd name="T41" fmla="*/ 670 h 909"/>
                <a:gd name="T42" fmla="*/ 823 w 1063"/>
                <a:gd name="T43" fmla="*/ 732 h 909"/>
                <a:gd name="T44" fmla="*/ 750 w 1063"/>
                <a:gd name="T45" fmla="*/ 782 h 909"/>
                <a:gd name="T46" fmla="*/ 669 w 1063"/>
                <a:gd name="T47" fmla="*/ 816 h 909"/>
                <a:gd name="T48" fmla="*/ 578 w 1063"/>
                <a:gd name="T49" fmla="*/ 835 h 909"/>
                <a:gd name="T50" fmla="*/ 509 w 1063"/>
                <a:gd name="T51" fmla="*/ 836 h 909"/>
                <a:gd name="T52" fmla="*/ 417 w 1063"/>
                <a:gd name="T53" fmla="*/ 823 h 909"/>
                <a:gd name="T54" fmla="*/ 333 w 1063"/>
                <a:gd name="T55" fmla="*/ 791 h 909"/>
                <a:gd name="T56" fmla="*/ 257 w 1063"/>
                <a:gd name="T57" fmla="*/ 746 h 909"/>
                <a:gd name="T58" fmla="*/ 192 w 1063"/>
                <a:gd name="T59" fmla="*/ 687 h 909"/>
                <a:gd name="T60" fmla="*/ 140 w 1063"/>
                <a:gd name="T61" fmla="*/ 616 h 909"/>
                <a:gd name="T62" fmla="*/ 101 w 1063"/>
                <a:gd name="T63" fmla="*/ 535 h 909"/>
                <a:gd name="T64" fmla="*/ 79 w 1063"/>
                <a:gd name="T65" fmla="*/ 447 h 909"/>
                <a:gd name="T66" fmla="*/ 73 w 1063"/>
                <a:gd name="T67" fmla="*/ 378 h 909"/>
                <a:gd name="T68" fmla="*/ 83 w 1063"/>
                <a:gd name="T69" fmla="*/ 285 h 909"/>
                <a:gd name="T70" fmla="*/ 109 w 1063"/>
                <a:gd name="T71" fmla="*/ 198 h 909"/>
                <a:gd name="T72" fmla="*/ 153 w 1063"/>
                <a:gd name="T73" fmla="*/ 120 h 909"/>
                <a:gd name="T74" fmla="*/ 209 w 1063"/>
                <a:gd name="T75" fmla="*/ 52 h 909"/>
                <a:gd name="T76" fmla="*/ 124 w 1063"/>
                <a:gd name="T77" fmla="*/ 38 h 909"/>
                <a:gd name="T78" fmla="*/ 65 w 1063"/>
                <a:gd name="T79" fmla="*/ 124 h 909"/>
                <a:gd name="T80" fmla="*/ 25 w 1063"/>
                <a:gd name="T81" fmla="*/ 220 h 909"/>
                <a:gd name="T82" fmla="*/ 4 w 1063"/>
                <a:gd name="T83" fmla="*/ 323 h 909"/>
                <a:gd name="T84" fmla="*/ 1 w 1063"/>
                <a:gd name="T85" fmla="*/ 405 h 909"/>
                <a:gd name="T86" fmla="*/ 17 w 1063"/>
                <a:gd name="T87" fmla="*/ 511 h 909"/>
                <a:gd name="T88" fmla="*/ 53 w 1063"/>
                <a:gd name="T89" fmla="*/ 608 h 909"/>
                <a:gd name="T90" fmla="*/ 106 w 1063"/>
                <a:gd name="T91" fmla="*/ 696 h 909"/>
                <a:gd name="T92" fmla="*/ 174 w 1063"/>
                <a:gd name="T93" fmla="*/ 771 h 909"/>
                <a:gd name="T94" fmla="*/ 256 w 1063"/>
                <a:gd name="T95" fmla="*/ 832 h 909"/>
                <a:gd name="T96" fmla="*/ 349 w 1063"/>
                <a:gd name="T97" fmla="*/ 877 h 909"/>
                <a:gd name="T98" fmla="*/ 451 w 1063"/>
                <a:gd name="T99" fmla="*/ 903 h 909"/>
                <a:gd name="T100" fmla="*/ 531 w 1063"/>
                <a:gd name="T101" fmla="*/ 90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3" h="909">
                  <a:moveTo>
                    <a:pt x="531" y="909"/>
                  </a:moveTo>
                  <a:lnTo>
                    <a:pt x="531" y="909"/>
                  </a:lnTo>
                  <a:lnTo>
                    <a:pt x="559" y="908"/>
                  </a:lnTo>
                  <a:lnTo>
                    <a:pt x="586" y="907"/>
                  </a:lnTo>
                  <a:lnTo>
                    <a:pt x="613" y="903"/>
                  </a:lnTo>
                  <a:lnTo>
                    <a:pt x="639" y="899"/>
                  </a:lnTo>
                  <a:lnTo>
                    <a:pt x="665" y="892"/>
                  </a:lnTo>
                  <a:lnTo>
                    <a:pt x="690" y="885"/>
                  </a:lnTo>
                  <a:lnTo>
                    <a:pt x="714" y="877"/>
                  </a:lnTo>
                  <a:lnTo>
                    <a:pt x="738" y="867"/>
                  </a:lnTo>
                  <a:lnTo>
                    <a:pt x="762" y="856"/>
                  </a:lnTo>
                  <a:lnTo>
                    <a:pt x="784" y="845"/>
                  </a:lnTo>
                  <a:lnTo>
                    <a:pt x="807" y="832"/>
                  </a:lnTo>
                  <a:lnTo>
                    <a:pt x="828" y="819"/>
                  </a:lnTo>
                  <a:lnTo>
                    <a:pt x="850" y="804"/>
                  </a:lnTo>
                  <a:lnTo>
                    <a:pt x="870" y="788"/>
                  </a:lnTo>
                  <a:lnTo>
                    <a:pt x="888" y="771"/>
                  </a:lnTo>
                  <a:lnTo>
                    <a:pt x="907" y="754"/>
                  </a:lnTo>
                  <a:lnTo>
                    <a:pt x="924" y="735"/>
                  </a:lnTo>
                  <a:lnTo>
                    <a:pt x="942" y="716"/>
                  </a:lnTo>
                  <a:lnTo>
                    <a:pt x="958" y="696"/>
                  </a:lnTo>
                  <a:lnTo>
                    <a:pt x="972" y="675"/>
                  </a:lnTo>
                  <a:lnTo>
                    <a:pt x="986" y="654"/>
                  </a:lnTo>
                  <a:lnTo>
                    <a:pt x="999" y="631"/>
                  </a:lnTo>
                  <a:lnTo>
                    <a:pt x="1011" y="608"/>
                  </a:lnTo>
                  <a:lnTo>
                    <a:pt x="1022" y="584"/>
                  </a:lnTo>
                  <a:lnTo>
                    <a:pt x="1031" y="560"/>
                  </a:lnTo>
                  <a:lnTo>
                    <a:pt x="1039" y="536"/>
                  </a:lnTo>
                  <a:lnTo>
                    <a:pt x="1047" y="511"/>
                  </a:lnTo>
                  <a:lnTo>
                    <a:pt x="1052" y="485"/>
                  </a:lnTo>
                  <a:lnTo>
                    <a:pt x="1056" y="459"/>
                  </a:lnTo>
                  <a:lnTo>
                    <a:pt x="1060" y="433"/>
                  </a:lnTo>
                  <a:lnTo>
                    <a:pt x="1063" y="405"/>
                  </a:lnTo>
                  <a:lnTo>
                    <a:pt x="1063" y="378"/>
                  </a:lnTo>
                  <a:lnTo>
                    <a:pt x="1063" y="378"/>
                  </a:lnTo>
                  <a:lnTo>
                    <a:pt x="1063" y="350"/>
                  </a:lnTo>
                  <a:lnTo>
                    <a:pt x="1060" y="323"/>
                  </a:lnTo>
                  <a:lnTo>
                    <a:pt x="1056" y="297"/>
                  </a:lnTo>
                  <a:lnTo>
                    <a:pt x="1052" y="270"/>
                  </a:lnTo>
                  <a:lnTo>
                    <a:pt x="1046" y="245"/>
                  </a:lnTo>
                  <a:lnTo>
                    <a:pt x="1039" y="220"/>
                  </a:lnTo>
                  <a:lnTo>
                    <a:pt x="1031" y="194"/>
                  </a:lnTo>
                  <a:lnTo>
                    <a:pt x="1020" y="170"/>
                  </a:lnTo>
                  <a:lnTo>
                    <a:pt x="1010" y="146"/>
                  </a:lnTo>
                  <a:lnTo>
                    <a:pt x="998" y="124"/>
                  </a:lnTo>
                  <a:lnTo>
                    <a:pt x="986" y="101"/>
                  </a:lnTo>
                  <a:lnTo>
                    <a:pt x="971" y="80"/>
                  </a:lnTo>
                  <a:lnTo>
                    <a:pt x="956" y="58"/>
                  </a:lnTo>
                  <a:lnTo>
                    <a:pt x="940" y="38"/>
                  </a:lnTo>
                  <a:lnTo>
                    <a:pt x="923" y="19"/>
                  </a:lnTo>
                  <a:lnTo>
                    <a:pt x="906" y="0"/>
                  </a:lnTo>
                  <a:lnTo>
                    <a:pt x="854" y="52"/>
                  </a:lnTo>
                  <a:lnTo>
                    <a:pt x="854" y="52"/>
                  </a:lnTo>
                  <a:lnTo>
                    <a:pt x="870" y="68"/>
                  </a:lnTo>
                  <a:lnTo>
                    <a:pt x="884" y="84"/>
                  </a:lnTo>
                  <a:lnTo>
                    <a:pt x="898" y="101"/>
                  </a:lnTo>
                  <a:lnTo>
                    <a:pt x="911" y="120"/>
                  </a:lnTo>
                  <a:lnTo>
                    <a:pt x="923" y="138"/>
                  </a:lnTo>
                  <a:lnTo>
                    <a:pt x="934" y="158"/>
                  </a:lnTo>
                  <a:lnTo>
                    <a:pt x="944" y="178"/>
                  </a:lnTo>
                  <a:lnTo>
                    <a:pt x="954" y="198"/>
                  </a:lnTo>
                  <a:lnTo>
                    <a:pt x="962" y="220"/>
                  </a:lnTo>
                  <a:lnTo>
                    <a:pt x="970" y="241"/>
                  </a:lnTo>
                  <a:lnTo>
                    <a:pt x="976" y="262"/>
                  </a:lnTo>
                  <a:lnTo>
                    <a:pt x="982" y="285"/>
                  </a:lnTo>
                  <a:lnTo>
                    <a:pt x="986" y="307"/>
                  </a:lnTo>
                  <a:lnTo>
                    <a:pt x="988" y="330"/>
                  </a:lnTo>
                  <a:lnTo>
                    <a:pt x="990" y="354"/>
                  </a:lnTo>
                  <a:lnTo>
                    <a:pt x="991" y="378"/>
                  </a:lnTo>
                  <a:lnTo>
                    <a:pt x="991" y="378"/>
                  </a:lnTo>
                  <a:lnTo>
                    <a:pt x="990" y="402"/>
                  </a:lnTo>
                  <a:lnTo>
                    <a:pt x="988" y="425"/>
                  </a:lnTo>
                  <a:lnTo>
                    <a:pt x="986" y="447"/>
                  </a:lnTo>
                  <a:lnTo>
                    <a:pt x="982" y="470"/>
                  </a:lnTo>
                  <a:lnTo>
                    <a:pt x="976" y="493"/>
                  </a:lnTo>
                  <a:lnTo>
                    <a:pt x="970" y="514"/>
                  </a:lnTo>
                  <a:lnTo>
                    <a:pt x="963" y="535"/>
                  </a:lnTo>
                  <a:lnTo>
                    <a:pt x="955" y="556"/>
                  </a:lnTo>
                  <a:lnTo>
                    <a:pt x="946" y="576"/>
                  </a:lnTo>
                  <a:lnTo>
                    <a:pt x="935" y="596"/>
                  </a:lnTo>
                  <a:lnTo>
                    <a:pt x="924" y="616"/>
                  </a:lnTo>
                  <a:lnTo>
                    <a:pt x="912" y="635"/>
                  </a:lnTo>
                  <a:lnTo>
                    <a:pt x="899" y="652"/>
                  </a:lnTo>
                  <a:lnTo>
                    <a:pt x="886" y="670"/>
                  </a:lnTo>
                  <a:lnTo>
                    <a:pt x="871" y="687"/>
                  </a:lnTo>
                  <a:lnTo>
                    <a:pt x="856" y="702"/>
                  </a:lnTo>
                  <a:lnTo>
                    <a:pt x="840" y="718"/>
                  </a:lnTo>
                  <a:lnTo>
                    <a:pt x="823" y="732"/>
                  </a:lnTo>
                  <a:lnTo>
                    <a:pt x="806" y="746"/>
                  </a:lnTo>
                  <a:lnTo>
                    <a:pt x="788" y="759"/>
                  </a:lnTo>
                  <a:lnTo>
                    <a:pt x="770" y="771"/>
                  </a:lnTo>
                  <a:lnTo>
                    <a:pt x="750" y="782"/>
                  </a:lnTo>
                  <a:lnTo>
                    <a:pt x="731" y="791"/>
                  </a:lnTo>
                  <a:lnTo>
                    <a:pt x="710" y="800"/>
                  </a:lnTo>
                  <a:lnTo>
                    <a:pt x="690" y="808"/>
                  </a:lnTo>
                  <a:lnTo>
                    <a:pt x="669" y="816"/>
                  </a:lnTo>
                  <a:lnTo>
                    <a:pt x="646" y="823"/>
                  </a:lnTo>
                  <a:lnTo>
                    <a:pt x="625" y="827"/>
                  </a:lnTo>
                  <a:lnTo>
                    <a:pt x="602" y="831"/>
                  </a:lnTo>
                  <a:lnTo>
                    <a:pt x="578" y="835"/>
                  </a:lnTo>
                  <a:lnTo>
                    <a:pt x="555" y="836"/>
                  </a:lnTo>
                  <a:lnTo>
                    <a:pt x="531" y="836"/>
                  </a:lnTo>
                  <a:lnTo>
                    <a:pt x="531" y="836"/>
                  </a:lnTo>
                  <a:lnTo>
                    <a:pt x="509" y="836"/>
                  </a:lnTo>
                  <a:lnTo>
                    <a:pt x="485" y="835"/>
                  </a:lnTo>
                  <a:lnTo>
                    <a:pt x="462" y="831"/>
                  </a:lnTo>
                  <a:lnTo>
                    <a:pt x="439" y="827"/>
                  </a:lnTo>
                  <a:lnTo>
                    <a:pt x="417" y="823"/>
                  </a:lnTo>
                  <a:lnTo>
                    <a:pt x="396" y="816"/>
                  </a:lnTo>
                  <a:lnTo>
                    <a:pt x="374" y="808"/>
                  </a:lnTo>
                  <a:lnTo>
                    <a:pt x="353" y="800"/>
                  </a:lnTo>
                  <a:lnTo>
                    <a:pt x="333" y="791"/>
                  </a:lnTo>
                  <a:lnTo>
                    <a:pt x="313" y="782"/>
                  </a:lnTo>
                  <a:lnTo>
                    <a:pt x="294" y="771"/>
                  </a:lnTo>
                  <a:lnTo>
                    <a:pt x="276" y="759"/>
                  </a:lnTo>
                  <a:lnTo>
                    <a:pt x="257" y="746"/>
                  </a:lnTo>
                  <a:lnTo>
                    <a:pt x="240" y="732"/>
                  </a:lnTo>
                  <a:lnTo>
                    <a:pt x="224" y="718"/>
                  </a:lnTo>
                  <a:lnTo>
                    <a:pt x="208" y="702"/>
                  </a:lnTo>
                  <a:lnTo>
                    <a:pt x="192" y="687"/>
                  </a:lnTo>
                  <a:lnTo>
                    <a:pt x="177" y="670"/>
                  </a:lnTo>
                  <a:lnTo>
                    <a:pt x="164" y="652"/>
                  </a:lnTo>
                  <a:lnTo>
                    <a:pt x="152" y="635"/>
                  </a:lnTo>
                  <a:lnTo>
                    <a:pt x="140" y="616"/>
                  </a:lnTo>
                  <a:lnTo>
                    <a:pt x="128" y="596"/>
                  </a:lnTo>
                  <a:lnTo>
                    <a:pt x="118" y="576"/>
                  </a:lnTo>
                  <a:lnTo>
                    <a:pt x="109" y="556"/>
                  </a:lnTo>
                  <a:lnTo>
                    <a:pt x="101" y="535"/>
                  </a:lnTo>
                  <a:lnTo>
                    <a:pt x="93" y="514"/>
                  </a:lnTo>
                  <a:lnTo>
                    <a:pt x="88" y="493"/>
                  </a:lnTo>
                  <a:lnTo>
                    <a:pt x="83" y="470"/>
                  </a:lnTo>
                  <a:lnTo>
                    <a:pt x="79" y="447"/>
                  </a:lnTo>
                  <a:lnTo>
                    <a:pt x="76" y="425"/>
                  </a:lnTo>
                  <a:lnTo>
                    <a:pt x="73" y="402"/>
                  </a:lnTo>
                  <a:lnTo>
                    <a:pt x="73" y="378"/>
                  </a:lnTo>
                  <a:lnTo>
                    <a:pt x="73" y="378"/>
                  </a:lnTo>
                  <a:lnTo>
                    <a:pt x="73" y="354"/>
                  </a:lnTo>
                  <a:lnTo>
                    <a:pt x="76" y="330"/>
                  </a:lnTo>
                  <a:lnTo>
                    <a:pt x="79" y="307"/>
                  </a:lnTo>
                  <a:lnTo>
                    <a:pt x="83" y="285"/>
                  </a:lnTo>
                  <a:lnTo>
                    <a:pt x="88" y="262"/>
                  </a:lnTo>
                  <a:lnTo>
                    <a:pt x="95" y="241"/>
                  </a:lnTo>
                  <a:lnTo>
                    <a:pt x="101" y="220"/>
                  </a:lnTo>
                  <a:lnTo>
                    <a:pt x="109" y="198"/>
                  </a:lnTo>
                  <a:lnTo>
                    <a:pt x="118" y="178"/>
                  </a:lnTo>
                  <a:lnTo>
                    <a:pt x="129" y="158"/>
                  </a:lnTo>
                  <a:lnTo>
                    <a:pt x="140" y="138"/>
                  </a:lnTo>
                  <a:lnTo>
                    <a:pt x="153" y="120"/>
                  </a:lnTo>
                  <a:lnTo>
                    <a:pt x="165" y="101"/>
                  </a:lnTo>
                  <a:lnTo>
                    <a:pt x="180" y="84"/>
                  </a:lnTo>
                  <a:lnTo>
                    <a:pt x="194" y="68"/>
                  </a:lnTo>
                  <a:lnTo>
                    <a:pt x="209" y="52"/>
                  </a:lnTo>
                  <a:lnTo>
                    <a:pt x="158" y="0"/>
                  </a:lnTo>
                  <a:lnTo>
                    <a:pt x="158" y="0"/>
                  </a:lnTo>
                  <a:lnTo>
                    <a:pt x="140" y="19"/>
                  </a:lnTo>
                  <a:lnTo>
                    <a:pt x="124" y="38"/>
                  </a:lnTo>
                  <a:lnTo>
                    <a:pt x="108" y="58"/>
                  </a:lnTo>
                  <a:lnTo>
                    <a:pt x="92" y="80"/>
                  </a:lnTo>
                  <a:lnTo>
                    <a:pt x="79" y="101"/>
                  </a:lnTo>
                  <a:lnTo>
                    <a:pt x="65" y="124"/>
                  </a:lnTo>
                  <a:lnTo>
                    <a:pt x="53" y="146"/>
                  </a:lnTo>
                  <a:lnTo>
                    <a:pt x="43" y="170"/>
                  </a:lnTo>
                  <a:lnTo>
                    <a:pt x="33" y="194"/>
                  </a:lnTo>
                  <a:lnTo>
                    <a:pt x="25" y="220"/>
                  </a:lnTo>
                  <a:lnTo>
                    <a:pt x="17" y="245"/>
                  </a:lnTo>
                  <a:lnTo>
                    <a:pt x="12" y="270"/>
                  </a:lnTo>
                  <a:lnTo>
                    <a:pt x="7" y="297"/>
                  </a:lnTo>
                  <a:lnTo>
                    <a:pt x="4" y="323"/>
                  </a:lnTo>
                  <a:lnTo>
                    <a:pt x="1" y="350"/>
                  </a:lnTo>
                  <a:lnTo>
                    <a:pt x="0" y="378"/>
                  </a:lnTo>
                  <a:lnTo>
                    <a:pt x="0" y="378"/>
                  </a:lnTo>
                  <a:lnTo>
                    <a:pt x="1" y="405"/>
                  </a:lnTo>
                  <a:lnTo>
                    <a:pt x="3" y="433"/>
                  </a:lnTo>
                  <a:lnTo>
                    <a:pt x="7" y="459"/>
                  </a:lnTo>
                  <a:lnTo>
                    <a:pt x="12" y="485"/>
                  </a:lnTo>
                  <a:lnTo>
                    <a:pt x="17" y="511"/>
                  </a:lnTo>
                  <a:lnTo>
                    <a:pt x="24" y="536"/>
                  </a:lnTo>
                  <a:lnTo>
                    <a:pt x="33" y="560"/>
                  </a:lnTo>
                  <a:lnTo>
                    <a:pt x="43" y="584"/>
                  </a:lnTo>
                  <a:lnTo>
                    <a:pt x="53" y="608"/>
                  </a:lnTo>
                  <a:lnTo>
                    <a:pt x="65" y="631"/>
                  </a:lnTo>
                  <a:lnTo>
                    <a:pt x="77" y="654"/>
                  </a:lnTo>
                  <a:lnTo>
                    <a:pt x="92" y="675"/>
                  </a:lnTo>
                  <a:lnTo>
                    <a:pt x="106" y="696"/>
                  </a:lnTo>
                  <a:lnTo>
                    <a:pt x="122" y="716"/>
                  </a:lnTo>
                  <a:lnTo>
                    <a:pt x="138" y="735"/>
                  </a:lnTo>
                  <a:lnTo>
                    <a:pt x="156" y="754"/>
                  </a:lnTo>
                  <a:lnTo>
                    <a:pt x="174" y="771"/>
                  </a:lnTo>
                  <a:lnTo>
                    <a:pt x="194" y="788"/>
                  </a:lnTo>
                  <a:lnTo>
                    <a:pt x="214" y="804"/>
                  </a:lnTo>
                  <a:lnTo>
                    <a:pt x="234" y="819"/>
                  </a:lnTo>
                  <a:lnTo>
                    <a:pt x="256" y="832"/>
                  </a:lnTo>
                  <a:lnTo>
                    <a:pt x="278" y="845"/>
                  </a:lnTo>
                  <a:lnTo>
                    <a:pt x="301" y="856"/>
                  </a:lnTo>
                  <a:lnTo>
                    <a:pt x="325" y="867"/>
                  </a:lnTo>
                  <a:lnTo>
                    <a:pt x="349" y="877"/>
                  </a:lnTo>
                  <a:lnTo>
                    <a:pt x="374" y="885"/>
                  </a:lnTo>
                  <a:lnTo>
                    <a:pt x="400" y="892"/>
                  </a:lnTo>
                  <a:lnTo>
                    <a:pt x="425" y="899"/>
                  </a:lnTo>
                  <a:lnTo>
                    <a:pt x="451" y="903"/>
                  </a:lnTo>
                  <a:lnTo>
                    <a:pt x="477" y="907"/>
                  </a:lnTo>
                  <a:lnTo>
                    <a:pt x="505" y="908"/>
                  </a:lnTo>
                  <a:lnTo>
                    <a:pt x="531" y="909"/>
                  </a:lnTo>
                  <a:lnTo>
                    <a:pt x="531" y="909"/>
                  </a:lnTo>
                  <a:close/>
                </a:path>
              </a:pathLst>
            </a:custGeom>
            <a:solidFill>
              <a:srgbClr val="DD4F05"/>
            </a:solidFill>
            <a:ln w="7938">
              <a:noFill/>
              <a:prstDash val="solid"/>
              <a:round/>
              <a:headEnd/>
              <a:tailEnd/>
            </a:ln>
          </p:spPr>
          <p:txBody>
            <a:bodyPr vert="horz" wrap="square" lIns="91440" tIns="45720" rIns="91440" bIns="45720" numCol="1" anchor="t" anchorCtr="0" compatLnSpc="1">
              <a:prstTxWarp prst="textNoShape">
                <a:avLst/>
              </a:prstTxWarp>
            </a:bodyPr>
            <a:lstStyle/>
            <a:p>
              <a:endParaRPr lang="en-US" sz="1400" dirty="0">
                <a:latin typeface="Segoe UI Light" panose="020B0502040204020203" pitchFamily="34" charset="0"/>
                <a:cs typeface="Segoe UI Light" panose="020B0502040204020203" pitchFamily="34" charset="0"/>
              </a:endParaRPr>
            </a:p>
          </p:txBody>
        </p:sp>
        <p:sp>
          <p:nvSpPr>
            <p:cNvPr id="21" name="Oval 20">
              <a:extLst>
                <a:ext uri="{FF2B5EF4-FFF2-40B4-BE49-F238E27FC236}">
                  <a16:creationId xmlns:a16="http://schemas.microsoft.com/office/drawing/2014/main" id="{833BEF7A-8AEB-4381-AE47-F656D733A348}"/>
                </a:ext>
              </a:extLst>
            </p:cNvPr>
            <p:cNvSpPr/>
            <p:nvPr/>
          </p:nvSpPr>
          <p:spPr>
            <a:xfrm flipV="1">
              <a:off x="3316948" y="1936432"/>
              <a:ext cx="616914" cy="641633"/>
            </a:xfrm>
            <a:prstGeom prst="ellipse">
              <a:avLst/>
            </a:prstGeom>
            <a:solidFill>
              <a:srgbClr val="DD4F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Segoe UI Light" panose="020B0502040204020203" pitchFamily="34" charset="0"/>
                <a:cs typeface="Segoe UI Light" panose="020B0502040204020203" pitchFamily="34" charset="0"/>
              </a:endParaRPr>
            </a:p>
          </p:txBody>
        </p:sp>
        <p:sp>
          <p:nvSpPr>
            <p:cNvPr id="22" name="Oval 21">
              <a:extLst>
                <a:ext uri="{FF2B5EF4-FFF2-40B4-BE49-F238E27FC236}">
                  <a16:creationId xmlns:a16="http://schemas.microsoft.com/office/drawing/2014/main" id="{BB9FB203-D6E4-41AA-BA9B-1FCED1680D88}"/>
                </a:ext>
              </a:extLst>
            </p:cNvPr>
            <p:cNvSpPr/>
            <p:nvPr/>
          </p:nvSpPr>
          <p:spPr>
            <a:xfrm flipV="1">
              <a:off x="6604643" y="1936432"/>
              <a:ext cx="616914" cy="641633"/>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Light" panose="020B0502040204020203" pitchFamily="34" charset="0"/>
                <a:cs typeface="Segoe UI Light" panose="020B0502040204020203" pitchFamily="34" charset="0"/>
              </a:endParaRPr>
            </a:p>
          </p:txBody>
        </p:sp>
        <p:sp>
          <p:nvSpPr>
            <p:cNvPr id="23" name="Oval 22">
              <a:extLst>
                <a:ext uri="{FF2B5EF4-FFF2-40B4-BE49-F238E27FC236}">
                  <a16:creationId xmlns:a16="http://schemas.microsoft.com/office/drawing/2014/main" id="{D21BD4E4-2C99-44FF-AB58-EAB109D19D0B}"/>
                </a:ext>
              </a:extLst>
            </p:cNvPr>
            <p:cNvSpPr/>
            <p:nvPr/>
          </p:nvSpPr>
          <p:spPr>
            <a:xfrm flipV="1">
              <a:off x="4961976" y="4292039"/>
              <a:ext cx="616914" cy="6416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Light" panose="020B0502040204020203" pitchFamily="34" charset="0"/>
                <a:cs typeface="Segoe UI Light" panose="020B0502040204020203" pitchFamily="34" charset="0"/>
              </a:endParaRPr>
            </a:p>
          </p:txBody>
        </p:sp>
        <p:sp>
          <p:nvSpPr>
            <p:cNvPr id="24" name="Oval 23">
              <a:extLst>
                <a:ext uri="{FF2B5EF4-FFF2-40B4-BE49-F238E27FC236}">
                  <a16:creationId xmlns:a16="http://schemas.microsoft.com/office/drawing/2014/main" id="{DD496B7B-9E88-41F8-B359-C05227409066}"/>
                </a:ext>
              </a:extLst>
            </p:cNvPr>
            <p:cNvSpPr/>
            <p:nvPr/>
          </p:nvSpPr>
          <p:spPr>
            <a:xfrm flipV="1">
              <a:off x="1671919" y="4292039"/>
              <a:ext cx="616914" cy="64163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Light" panose="020B0502040204020203" pitchFamily="34" charset="0"/>
                <a:cs typeface="Segoe UI Light" panose="020B0502040204020203" pitchFamily="34" charset="0"/>
              </a:endParaRPr>
            </a:p>
          </p:txBody>
        </p:sp>
        <p:sp>
          <p:nvSpPr>
            <p:cNvPr id="25" name="Oval 24">
              <a:extLst>
                <a:ext uri="{FF2B5EF4-FFF2-40B4-BE49-F238E27FC236}">
                  <a16:creationId xmlns:a16="http://schemas.microsoft.com/office/drawing/2014/main" id="{4CD771F7-3B5B-4D73-B519-A975644D7846}"/>
                </a:ext>
              </a:extLst>
            </p:cNvPr>
            <p:cNvSpPr/>
            <p:nvPr/>
          </p:nvSpPr>
          <p:spPr>
            <a:xfrm flipV="1">
              <a:off x="1007293" y="1565992"/>
              <a:ext cx="1946167" cy="2024148"/>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Segoe UI Light" panose="020B0502040204020203" pitchFamily="34" charset="0"/>
                <a:cs typeface="Segoe UI Light" panose="020B0502040204020203" pitchFamily="34" charset="0"/>
              </a:endParaRPr>
            </a:p>
          </p:txBody>
        </p:sp>
        <p:sp>
          <p:nvSpPr>
            <p:cNvPr id="26" name="Oval 25">
              <a:extLst>
                <a:ext uri="{FF2B5EF4-FFF2-40B4-BE49-F238E27FC236}">
                  <a16:creationId xmlns:a16="http://schemas.microsoft.com/office/drawing/2014/main" id="{AAA2F8AE-01AF-4020-84A4-3DF3D25E4A5E}"/>
                </a:ext>
              </a:extLst>
            </p:cNvPr>
            <p:cNvSpPr/>
            <p:nvPr/>
          </p:nvSpPr>
          <p:spPr>
            <a:xfrm flipV="1">
              <a:off x="2652321" y="3306168"/>
              <a:ext cx="1946167" cy="2024148"/>
            </a:xfrm>
            <a:prstGeom prst="ellipse">
              <a:avLst/>
            </a:prstGeom>
            <a:noFill/>
            <a:ln w="9525">
              <a:solidFill>
                <a:srgbClr val="DD4F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Light" panose="020B0502040204020203" pitchFamily="34" charset="0"/>
                <a:cs typeface="Segoe UI Light" panose="020B0502040204020203" pitchFamily="34" charset="0"/>
              </a:endParaRPr>
            </a:p>
          </p:txBody>
        </p:sp>
        <p:sp>
          <p:nvSpPr>
            <p:cNvPr id="27" name="Oval 26">
              <a:extLst>
                <a:ext uri="{FF2B5EF4-FFF2-40B4-BE49-F238E27FC236}">
                  <a16:creationId xmlns:a16="http://schemas.microsoft.com/office/drawing/2014/main" id="{69911D1C-64D5-4D99-881D-C9B5C6B354C7}"/>
                </a:ext>
              </a:extLst>
            </p:cNvPr>
            <p:cNvSpPr/>
            <p:nvPr/>
          </p:nvSpPr>
          <p:spPr>
            <a:xfrm flipV="1">
              <a:off x="5940017" y="3306168"/>
              <a:ext cx="1946167" cy="2024148"/>
            </a:xfrm>
            <a:prstGeom prst="ellipse">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Light" panose="020B0502040204020203" pitchFamily="34" charset="0"/>
                <a:cs typeface="Segoe UI Light" panose="020B0502040204020203" pitchFamily="34" charset="0"/>
              </a:endParaRPr>
            </a:p>
          </p:txBody>
        </p:sp>
        <p:sp>
          <p:nvSpPr>
            <p:cNvPr id="28" name="Oval 27">
              <a:extLst>
                <a:ext uri="{FF2B5EF4-FFF2-40B4-BE49-F238E27FC236}">
                  <a16:creationId xmlns:a16="http://schemas.microsoft.com/office/drawing/2014/main" id="{9646B82C-DFDA-42C8-8261-3CA036CC00FC}"/>
                </a:ext>
              </a:extLst>
            </p:cNvPr>
            <p:cNvSpPr/>
            <p:nvPr/>
          </p:nvSpPr>
          <p:spPr>
            <a:xfrm flipV="1">
              <a:off x="4297349" y="1565992"/>
              <a:ext cx="1946167" cy="2024148"/>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Light" panose="020B0502040204020203" pitchFamily="34" charset="0"/>
                <a:cs typeface="Segoe UI Light" panose="020B0502040204020203" pitchFamily="34" charset="0"/>
              </a:endParaRPr>
            </a:p>
          </p:txBody>
        </p:sp>
        <p:cxnSp>
          <p:nvCxnSpPr>
            <p:cNvPr id="29" name="Straight Connector 28">
              <a:extLst>
                <a:ext uri="{FF2B5EF4-FFF2-40B4-BE49-F238E27FC236}">
                  <a16:creationId xmlns:a16="http://schemas.microsoft.com/office/drawing/2014/main" id="{4D9127E1-B32F-48B3-A7AE-5BAA4146ECE4}"/>
                </a:ext>
              </a:extLst>
            </p:cNvPr>
            <p:cNvCxnSpPr/>
            <p:nvPr/>
          </p:nvCxnSpPr>
          <p:spPr>
            <a:xfrm>
              <a:off x="1980376" y="3590140"/>
              <a:ext cx="0" cy="7019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34FD04-A3DF-4AE9-A1F0-875369160A0E}"/>
                </a:ext>
              </a:extLst>
            </p:cNvPr>
            <p:cNvCxnSpPr/>
            <p:nvPr/>
          </p:nvCxnSpPr>
          <p:spPr>
            <a:xfrm flipH="1" flipV="1">
              <a:off x="3623633" y="2578066"/>
              <a:ext cx="3542" cy="728103"/>
            </a:xfrm>
            <a:prstGeom prst="line">
              <a:avLst/>
            </a:prstGeom>
            <a:ln w="9525">
              <a:solidFill>
                <a:srgbClr val="DD4F0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5DC594F-66DE-478E-892D-BA71CF6AB098}"/>
                </a:ext>
              </a:extLst>
            </p:cNvPr>
            <p:cNvCxnSpPr/>
            <p:nvPr/>
          </p:nvCxnSpPr>
          <p:spPr>
            <a:xfrm>
              <a:off x="5270432" y="3590140"/>
              <a:ext cx="0" cy="701900"/>
            </a:xfrm>
            <a:prstGeom prst="line">
              <a:avLst/>
            </a:prstGeom>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F340E1-A291-40BE-9C8F-22B764F3B1F0}"/>
                </a:ext>
              </a:extLst>
            </p:cNvPr>
            <p:cNvCxnSpPr/>
            <p:nvPr/>
          </p:nvCxnSpPr>
          <p:spPr>
            <a:xfrm flipV="1">
              <a:off x="6913100" y="2578066"/>
              <a:ext cx="0" cy="72810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2CC1187-7AB2-4C6A-BB20-CF1AB9BC52E2}"/>
                </a:ext>
              </a:extLst>
            </p:cNvPr>
            <p:cNvSpPr txBox="1"/>
            <p:nvPr/>
          </p:nvSpPr>
          <p:spPr>
            <a:xfrm>
              <a:off x="1567079" y="2369450"/>
              <a:ext cx="995491" cy="168079"/>
            </a:xfrm>
            <a:prstGeom prst="rect">
              <a:avLst/>
            </a:prstGeom>
            <a:noFill/>
          </p:spPr>
          <p:txBody>
            <a:bodyPr wrap="square" lIns="0" tIns="0" rIns="0" bIns="0" rtlCol="0">
              <a:spAutoFit/>
            </a:bodyPr>
            <a:lstStyle/>
            <a:p>
              <a:pPr algn="ctr">
                <a:lnSpc>
                  <a:spcPts val="1300"/>
                </a:lnSpc>
              </a:pPr>
              <a:r>
                <a:rPr lang="en-US" sz="1400" b="1" dirty="0">
                  <a:latin typeface="Segoe UI Light" panose="020B0502040204020203" pitchFamily="34" charset="0"/>
                  <a:ea typeface="Roboto" panose="02000000000000000000" pitchFamily="2" charset="0"/>
                  <a:cs typeface="Segoe UI Light" panose="020B0502040204020203" pitchFamily="34" charset="0"/>
                </a:rPr>
                <a:t>Introduction</a:t>
              </a:r>
            </a:p>
          </p:txBody>
        </p:sp>
        <p:sp>
          <p:nvSpPr>
            <p:cNvPr id="34" name="TextBox 33">
              <a:extLst>
                <a:ext uri="{FF2B5EF4-FFF2-40B4-BE49-F238E27FC236}">
                  <a16:creationId xmlns:a16="http://schemas.microsoft.com/office/drawing/2014/main" id="{AD487EA2-826F-4873-85AB-DAD89634A6D0}"/>
                </a:ext>
              </a:extLst>
            </p:cNvPr>
            <p:cNvSpPr txBox="1">
              <a:spLocks/>
            </p:cNvSpPr>
            <p:nvPr/>
          </p:nvSpPr>
          <p:spPr>
            <a:xfrm>
              <a:off x="1811361" y="4508259"/>
              <a:ext cx="338024" cy="217210"/>
            </a:xfrm>
            <a:prstGeom prst="rect">
              <a:avLst/>
            </a:prstGeom>
            <a:noFill/>
          </p:spPr>
          <p:txBody>
            <a:bodyPr wrap="square" lIns="0" tIns="0" rIns="0" bIns="0" rtlCol="0">
              <a:spAutoFit/>
            </a:bodyPr>
            <a:lstStyle/>
            <a:p>
              <a:pPr algn="ctr"/>
              <a:r>
                <a:rPr lang="en-US" sz="1400" b="1" dirty="0">
                  <a:latin typeface="Segoe UI Light" panose="020B0502040204020203" pitchFamily="34" charset="0"/>
                  <a:ea typeface="Roboto" panose="02000000000000000000" pitchFamily="2" charset="0"/>
                  <a:cs typeface="Segoe UI Light" panose="020B0502040204020203" pitchFamily="34" charset="0"/>
                </a:rPr>
                <a:t>01</a:t>
              </a:r>
            </a:p>
          </p:txBody>
        </p:sp>
        <p:sp>
          <p:nvSpPr>
            <p:cNvPr id="35" name="TextBox 34">
              <a:extLst>
                <a:ext uri="{FF2B5EF4-FFF2-40B4-BE49-F238E27FC236}">
                  <a16:creationId xmlns:a16="http://schemas.microsoft.com/office/drawing/2014/main" id="{6FDD19FD-BFB1-4CD0-8C1D-41B67B3D4983}"/>
                </a:ext>
              </a:extLst>
            </p:cNvPr>
            <p:cNvSpPr txBox="1">
              <a:spLocks/>
            </p:cNvSpPr>
            <p:nvPr/>
          </p:nvSpPr>
          <p:spPr>
            <a:xfrm>
              <a:off x="3456393" y="2146622"/>
              <a:ext cx="338024" cy="279455"/>
            </a:xfrm>
            <a:prstGeom prst="rect">
              <a:avLst/>
            </a:prstGeom>
            <a:noFill/>
          </p:spPr>
          <p:txBody>
            <a:bodyPr wrap="square" lIns="0" tIns="0" rIns="0" bIns="0" rtlCol="0">
              <a:spAutoFit/>
            </a:bodyPr>
            <a:lstStyle/>
            <a:p>
              <a:pPr algn="ctr"/>
              <a:r>
                <a:rPr lang="en-US" sz="1400" b="1" dirty="0">
                  <a:solidFill>
                    <a:schemeClr val="bg1"/>
                  </a:solidFill>
                  <a:latin typeface="Segoe UI Light" panose="020B0502040204020203" pitchFamily="34" charset="0"/>
                  <a:ea typeface="Roboto" panose="02000000000000000000" pitchFamily="2" charset="0"/>
                  <a:cs typeface="Segoe UI Light" panose="020B0502040204020203" pitchFamily="34" charset="0"/>
                </a:rPr>
                <a:t>02</a:t>
              </a:r>
            </a:p>
          </p:txBody>
        </p:sp>
        <p:sp>
          <p:nvSpPr>
            <p:cNvPr id="36" name="TextBox 35">
              <a:extLst>
                <a:ext uri="{FF2B5EF4-FFF2-40B4-BE49-F238E27FC236}">
                  <a16:creationId xmlns:a16="http://schemas.microsoft.com/office/drawing/2014/main" id="{5B11DB12-747D-447D-AC32-F9FAB760718E}"/>
                </a:ext>
              </a:extLst>
            </p:cNvPr>
            <p:cNvSpPr txBox="1">
              <a:spLocks/>
            </p:cNvSpPr>
            <p:nvPr/>
          </p:nvSpPr>
          <p:spPr>
            <a:xfrm>
              <a:off x="5101420" y="4496638"/>
              <a:ext cx="338024" cy="279455"/>
            </a:xfrm>
            <a:prstGeom prst="rect">
              <a:avLst/>
            </a:prstGeom>
            <a:noFill/>
          </p:spPr>
          <p:txBody>
            <a:bodyPr wrap="square" lIns="0" tIns="0" rIns="0" bIns="0" rtlCol="0">
              <a:spAutoFit/>
            </a:bodyPr>
            <a:lstStyle/>
            <a:p>
              <a:pPr algn="ctr"/>
              <a:r>
                <a:rPr lang="en-US" sz="1400" b="1" dirty="0">
                  <a:solidFill>
                    <a:schemeClr val="bg1"/>
                  </a:solidFill>
                  <a:latin typeface="Segoe UI Light" panose="020B0502040204020203" pitchFamily="34" charset="0"/>
                  <a:ea typeface="Roboto" panose="02000000000000000000" pitchFamily="2" charset="0"/>
                  <a:cs typeface="Segoe UI Light" panose="020B0502040204020203" pitchFamily="34" charset="0"/>
                </a:rPr>
                <a:t>03</a:t>
              </a:r>
            </a:p>
          </p:txBody>
        </p:sp>
        <p:sp>
          <p:nvSpPr>
            <p:cNvPr id="37" name="TextBox 36">
              <a:extLst>
                <a:ext uri="{FF2B5EF4-FFF2-40B4-BE49-F238E27FC236}">
                  <a16:creationId xmlns:a16="http://schemas.microsoft.com/office/drawing/2014/main" id="{33F1C9F9-A29E-4BCD-9ADE-41FD9F0AE3F4}"/>
                </a:ext>
              </a:extLst>
            </p:cNvPr>
            <p:cNvSpPr txBox="1">
              <a:spLocks/>
            </p:cNvSpPr>
            <p:nvPr/>
          </p:nvSpPr>
          <p:spPr>
            <a:xfrm>
              <a:off x="6744089" y="2146622"/>
              <a:ext cx="338024" cy="279455"/>
            </a:xfrm>
            <a:prstGeom prst="rect">
              <a:avLst/>
            </a:prstGeom>
            <a:noFill/>
          </p:spPr>
          <p:txBody>
            <a:bodyPr wrap="square" lIns="0" tIns="0" rIns="0" bIns="0" rtlCol="0">
              <a:spAutoFit/>
            </a:bodyPr>
            <a:lstStyle/>
            <a:p>
              <a:pPr algn="ctr"/>
              <a:r>
                <a:rPr lang="en-US" sz="1400" b="1" dirty="0">
                  <a:solidFill>
                    <a:schemeClr val="bg1"/>
                  </a:solidFill>
                  <a:latin typeface="Segoe UI Light" panose="020B0502040204020203" pitchFamily="34" charset="0"/>
                  <a:ea typeface="Roboto" panose="02000000000000000000" pitchFamily="2" charset="0"/>
                  <a:cs typeface="Segoe UI Light" panose="020B0502040204020203" pitchFamily="34" charset="0"/>
                </a:rPr>
                <a:t>04</a:t>
              </a:r>
            </a:p>
          </p:txBody>
        </p:sp>
        <p:sp>
          <p:nvSpPr>
            <p:cNvPr id="38" name="TextBox 37">
              <a:extLst>
                <a:ext uri="{FF2B5EF4-FFF2-40B4-BE49-F238E27FC236}">
                  <a16:creationId xmlns:a16="http://schemas.microsoft.com/office/drawing/2014/main" id="{510915DD-BE81-4DA4-A720-AEEE9A9547A2}"/>
                </a:ext>
              </a:extLst>
            </p:cNvPr>
            <p:cNvSpPr txBox="1"/>
            <p:nvPr/>
          </p:nvSpPr>
          <p:spPr>
            <a:xfrm>
              <a:off x="2779582" y="4190863"/>
              <a:ext cx="1722788" cy="336159"/>
            </a:xfrm>
            <a:prstGeom prst="rect">
              <a:avLst/>
            </a:prstGeom>
            <a:noFill/>
          </p:spPr>
          <p:txBody>
            <a:bodyPr wrap="square" lIns="0" tIns="0" rIns="0" bIns="0" rtlCol="0">
              <a:spAutoFit/>
            </a:bodyPr>
            <a:lstStyle/>
            <a:p>
              <a:pPr algn="ctr">
                <a:lnSpc>
                  <a:spcPts val="1300"/>
                </a:lnSpc>
              </a:pPr>
              <a:r>
                <a:rPr lang="en-US" sz="1400" b="1" dirty="0">
                  <a:latin typeface="Segoe UI Light" panose="020B0502040204020203" pitchFamily="34" charset="0"/>
                  <a:ea typeface="Roboto" panose="02000000000000000000" pitchFamily="2" charset="0"/>
                  <a:cs typeface="Segoe UI Light" panose="020B0502040204020203" pitchFamily="34" charset="0"/>
                </a:rPr>
                <a:t>Customer Segmentation</a:t>
              </a:r>
            </a:p>
          </p:txBody>
        </p:sp>
        <p:sp>
          <p:nvSpPr>
            <p:cNvPr id="39" name="TextBox 38">
              <a:extLst>
                <a:ext uri="{FF2B5EF4-FFF2-40B4-BE49-F238E27FC236}">
                  <a16:creationId xmlns:a16="http://schemas.microsoft.com/office/drawing/2014/main" id="{B3D08963-8987-46C1-BC41-66006195A979}"/>
                </a:ext>
              </a:extLst>
            </p:cNvPr>
            <p:cNvSpPr txBox="1"/>
            <p:nvPr/>
          </p:nvSpPr>
          <p:spPr>
            <a:xfrm>
              <a:off x="4581765" y="2257248"/>
              <a:ext cx="1359989" cy="168079"/>
            </a:xfrm>
            <a:prstGeom prst="rect">
              <a:avLst/>
            </a:prstGeom>
            <a:noFill/>
          </p:spPr>
          <p:txBody>
            <a:bodyPr wrap="square" lIns="0" tIns="0" rIns="0" bIns="0" rtlCol="0">
              <a:spAutoFit/>
            </a:bodyPr>
            <a:lstStyle/>
            <a:p>
              <a:pPr algn="ctr">
                <a:lnSpc>
                  <a:spcPts val="1300"/>
                </a:lnSpc>
              </a:pPr>
              <a:r>
                <a:rPr lang="en-US" sz="1400" b="1" dirty="0">
                  <a:latin typeface="Segoe UI Light" panose="020B0502040204020203" pitchFamily="34" charset="0"/>
                  <a:ea typeface="Roboto" panose="02000000000000000000" pitchFamily="2" charset="0"/>
                  <a:cs typeface="Segoe UI Light" panose="020B0502040204020203" pitchFamily="34" charset="0"/>
                </a:rPr>
                <a:t>Results</a:t>
              </a:r>
            </a:p>
          </p:txBody>
        </p:sp>
        <p:sp>
          <p:nvSpPr>
            <p:cNvPr id="40" name="TextBox 39">
              <a:extLst>
                <a:ext uri="{FF2B5EF4-FFF2-40B4-BE49-F238E27FC236}">
                  <a16:creationId xmlns:a16="http://schemas.microsoft.com/office/drawing/2014/main" id="{2E0038B7-787B-453B-A0DE-D81507457903}"/>
                </a:ext>
              </a:extLst>
            </p:cNvPr>
            <p:cNvSpPr txBox="1"/>
            <p:nvPr/>
          </p:nvSpPr>
          <p:spPr>
            <a:xfrm>
              <a:off x="6059025" y="4270386"/>
              <a:ext cx="1722788" cy="168079"/>
            </a:xfrm>
            <a:prstGeom prst="rect">
              <a:avLst/>
            </a:prstGeom>
            <a:noFill/>
          </p:spPr>
          <p:txBody>
            <a:bodyPr wrap="square" lIns="0" tIns="0" rIns="0" bIns="0" rtlCol="0">
              <a:spAutoFit/>
            </a:bodyPr>
            <a:lstStyle/>
            <a:p>
              <a:pPr algn="ctr">
                <a:lnSpc>
                  <a:spcPts val="1300"/>
                </a:lnSpc>
              </a:pPr>
              <a:r>
                <a:rPr lang="en-US" sz="1400" b="1" dirty="0">
                  <a:latin typeface="Segoe UI Light" panose="020B0502040204020203" pitchFamily="34" charset="0"/>
                  <a:ea typeface="Roboto" panose="02000000000000000000" pitchFamily="2" charset="0"/>
                  <a:cs typeface="Segoe UI Light" panose="020B0502040204020203" pitchFamily="34" charset="0"/>
                </a:rPr>
                <a:t>Recommendations</a:t>
              </a:r>
            </a:p>
          </p:txBody>
        </p:sp>
        <p:sp>
          <p:nvSpPr>
            <p:cNvPr id="52" name="TextBox 51">
              <a:extLst>
                <a:ext uri="{FF2B5EF4-FFF2-40B4-BE49-F238E27FC236}">
                  <a16:creationId xmlns:a16="http://schemas.microsoft.com/office/drawing/2014/main" id="{527626B5-06B8-4D5B-AAB0-8A2B92C66529}"/>
                </a:ext>
              </a:extLst>
            </p:cNvPr>
            <p:cNvSpPr txBox="1">
              <a:spLocks/>
            </p:cNvSpPr>
            <p:nvPr/>
          </p:nvSpPr>
          <p:spPr>
            <a:xfrm>
              <a:off x="10058332" y="2152240"/>
              <a:ext cx="338024" cy="217210"/>
            </a:xfrm>
            <a:prstGeom prst="rect">
              <a:avLst/>
            </a:prstGeom>
            <a:noFill/>
          </p:spPr>
          <p:txBody>
            <a:bodyPr wrap="square" lIns="0" tIns="0" rIns="0" bIns="0" rtlCol="0">
              <a:spAutoFit/>
            </a:bodyPr>
            <a:lstStyle/>
            <a:p>
              <a:pPr algn="ctr"/>
              <a:r>
                <a:rPr lang="en-US" sz="1400" b="1" dirty="0">
                  <a:solidFill>
                    <a:schemeClr val="bg1"/>
                  </a:solidFill>
                  <a:latin typeface="Segoe UI Light" panose="020B0502040204020203" pitchFamily="34" charset="0"/>
                  <a:ea typeface="Roboto" panose="02000000000000000000" pitchFamily="2" charset="0"/>
                  <a:cs typeface="Segoe UI Light" panose="020B0502040204020203" pitchFamily="34" charset="0"/>
                </a:rPr>
                <a:t>0</a:t>
              </a:r>
            </a:p>
          </p:txBody>
        </p:sp>
      </p:grpSp>
    </p:spTree>
    <p:extLst>
      <p:ext uri="{BB962C8B-B14F-4D97-AF65-F5344CB8AC3E}">
        <p14:creationId xmlns:p14="http://schemas.microsoft.com/office/powerpoint/2010/main" val="1133741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342557" y="685800"/>
            <a:ext cx="12903073" cy="1505349"/>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sp>
        <p:sp>
          <p:nvSpPr>
            <p:cNvPr id="5" name="TextBox 5"/>
            <p:cNvSpPr txBox="1"/>
            <p:nvPr/>
          </p:nvSpPr>
          <p:spPr>
            <a:xfrm>
              <a:off x="101600" y="-19050"/>
              <a:ext cx="609600" cy="628650"/>
            </a:xfrm>
            <a:prstGeom prst="rect">
              <a:avLst/>
            </a:prstGeom>
          </p:spPr>
          <p:txBody>
            <a:bodyPr lIns="33867" tIns="33867" rIns="33867" bIns="33867" rtlCol="0" anchor="ctr"/>
            <a:lstStyle/>
            <a:p>
              <a:pPr algn="ctr">
                <a:lnSpc>
                  <a:spcPts val="1906"/>
                </a:lnSpc>
                <a:spcBef>
                  <a:spcPct val="0"/>
                </a:spcBef>
              </a:pPr>
              <a:endParaRPr sz="1200"/>
            </a:p>
          </p:txBody>
        </p:sp>
      </p:grpSp>
      <p:sp>
        <p:nvSpPr>
          <p:cNvPr id="9" name="TextBox 9"/>
          <p:cNvSpPr txBox="1"/>
          <p:nvPr/>
        </p:nvSpPr>
        <p:spPr>
          <a:xfrm>
            <a:off x="345966" y="2837752"/>
            <a:ext cx="6269995" cy="893065"/>
          </a:xfrm>
          <a:prstGeom prst="rect">
            <a:avLst/>
          </a:prstGeom>
        </p:spPr>
        <p:txBody>
          <a:bodyPr wrap="square" lIns="0" tIns="0" rIns="0" bIns="0" rtlCol="0" anchor="t">
            <a:spAutoFit/>
          </a:bodyPr>
          <a:lstStyle/>
          <a:p>
            <a:pPr>
              <a:lnSpc>
                <a:spcPct val="150000"/>
              </a:lnSpc>
              <a:spcBef>
                <a:spcPct val="0"/>
              </a:spcBef>
            </a:pPr>
            <a:r>
              <a:rPr lang="en-US" sz="1340" spc="131" dirty="0">
                <a:solidFill>
                  <a:srgbClr val="231F20"/>
                </a:solidFill>
                <a:latin typeface="Montserrat Light"/>
              </a:rPr>
              <a:t>The primary goal of this project is to segment customers and develop targeted marketing strategies based on these segments.</a:t>
            </a:r>
          </a:p>
        </p:txBody>
      </p:sp>
      <p:grpSp>
        <p:nvGrpSpPr>
          <p:cNvPr id="10" name="Group 10"/>
          <p:cNvGrpSpPr/>
          <p:nvPr/>
        </p:nvGrpSpPr>
        <p:grpSpPr>
          <a:xfrm>
            <a:off x="8382405" y="2495789"/>
            <a:ext cx="2209727" cy="2209727"/>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2436241"/>
                    <a:pt x="1061593" y="2436241"/>
                    <a:pt x="1061593" y="2436241"/>
                  </a:cubicBez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cubicBezTo>
                    <a:pt x="0" y="2436241"/>
                    <a:pt x="0" y="2436241"/>
                    <a:pt x="0" y="2436241"/>
                  </a:cubicBezTo>
                  <a:lnTo>
                    <a:pt x="1061593" y="2436241"/>
                  </a:lnTo>
                  <a:close/>
                </a:path>
              </a:pathLst>
            </a:custGeom>
            <a:solidFill>
              <a:srgbClr val="000000">
                <a:alpha val="16863"/>
              </a:srgbClr>
            </a:solidFill>
          </p:spPr>
        </p:sp>
      </p:grpSp>
      <p:grpSp>
        <p:nvGrpSpPr>
          <p:cNvPr id="12" name="Group 12"/>
          <p:cNvGrpSpPr/>
          <p:nvPr/>
        </p:nvGrpSpPr>
        <p:grpSpPr>
          <a:xfrm>
            <a:off x="6654142" y="2511400"/>
            <a:ext cx="2209727" cy="2217585"/>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2453640"/>
                    <a:pt x="3811016" y="2453640"/>
                    <a:pt x="3811016" y="2453640"/>
                  </a:cubicBez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cubicBezTo>
                    <a:pt x="4872609" y="2453640"/>
                    <a:pt x="4872609" y="2453640"/>
                    <a:pt x="4872609" y="2453640"/>
                  </a:cubicBezTo>
                  <a:lnTo>
                    <a:pt x="3811016" y="2453640"/>
                  </a:lnTo>
                  <a:close/>
                </a:path>
              </a:pathLst>
            </a:custGeom>
            <a:solidFill>
              <a:srgbClr val="000000">
                <a:alpha val="16863"/>
              </a:srgbClr>
            </a:solidFill>
          </p:spPr>
        </p:sp>
      </p:grpSp>
      <p:grpSp>
        <p:nvGrpSpPr>
          <p:cNvPr id="14" name="Group 14"/>
          <p:cNvGrpSpPr/>
          <p:nvPr/>
        </p:nvGrpSpPr>
        <p:grpSpPr>
          <a:xfrm>
            <a:off x="8365809" y="4224960"/>
            <a:ext cx="2209727" cy="2210382"/>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2437003"/>
                    <a:pt x="3811016" y="2437003"/>
                    <a:pt x="3811016" y="2437003"/>
                  </a:cubicBez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cubicBezTo>
                    <a:pt x="4872482" y="2437003"/>
                    <a:pt x="4872482" y="2437003"/>
                    <a:pt x="4872482" y="2437003"/>
                  </a:cubicBezTo>
                  <a:lnTo>
                    <a:pt x="3811016" y="2437003"/>
                  </a:lnTo>
                  <a:close/>
                </a:path>
              </a:pathLst>
            </a:custGeom>
            <a:solidFill>
              <a:srgbClr val="000000">
                <a:alpha val="16863"/>
              </a:srgbClr>
            </a:solidFill>
          </p:spPr>
        </p:sp>
      </p:grpSp>
      <p:grpSp>
        <p:nvGrpSpPr>
          <p:cNvPr id="16" name="Group 16"/>
          <p:cNvGrpSpPr/>
          <p:nvPr/>
        </p:nvGrpSpPr>
        <p:grpSpPr>
          <a:xfrm>
            <a:off x="7252201" y="3078438"/>
            <a:ext cx="1013609" cy="1013609"/>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00000">
                    <a:alpha val="100000"/>
                  </a:srgbClr>
                </a:gs>
                <a:gs pos="100000">
                  <a:srgbClr val="555555">
                    <a:alpha val="100000"/>
                  </a:srgbClr>
                </a:gs>
              </a:gsLst>
              <a:lin ang="0"/>
            </a:gradFill>
          </p:spPr>
        </p:sp>
        <p:sp>
          <p:nvSpPr>
            <p:cNvPr id="18" name="TextBox 18"/>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p>
          </p:txBody>
        </p:sp>
      </p:grpSp>
      <p:grpSp>
        <p:nvGrpSpPr>
          <p:cNvPr id="19" name="Group 19"/>
          <p:cNvGrpSpPr/>
          <p:nvPr/>
        </p:nvGrpSpPr>
        <p:grpSpPr>
          <a:xfrm>
            <a:off x="8979777" y="4829772"/>
            <a:ext cx="1014983" cy="1014983"/>
            <a:chOff x="0" y="0"/>
            <a:chExt cx="812800" cy="812800"/>
          </a:xfrm>
          <a:solidFill>
            <a:srgbClr val="C00000"/>
          </a:solidFill>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p:spPr>
        </p:sp>
        <p:sp>
          <p:nvSpPr>
            <p:cNvPr id="21" name="TextBox 21"/>
            <p:cNvSpPr txBox="1"/>
            <p:nvPr/>
          </p:nvSpPr>
          <p:spPr>
            <a:xfrm>
              <a:off x="76200" y="57150"/>
              <a:ext cx="660400" cy="679450"/>
            </a:xfrm>
            <a:prstGeom prst="rect">
              <a:avLst/>
            </a:prstGeom>
            <a:grpFill/>
          </p:spPr>
          <p:txBody>
            <a:bodyPr lIns="33867" tIns="33867" rIns="33867" bIns="33867" rtlCol="0" anchor="ctr"/>
            <a:lstStyle/>
            <a:p>
              <a:pPr algn="ctr">
                <a:lnSpc>
                  <a:spcPts val="1906"/>
                </a:lnSpc>
              </a:pPr>
              <a:endParaRPr sz="1200"/>
            </a:p>
          </p:txBody>
        </p:sp>
      </p:grpSp>
      <p:grpSp>
        <p:nvGrpSpPr>
          <p:cNvPr id="22" name="Group 22"/>
          <p:cNvGrpSpPr/>
          <p:nvPr/>
        </p:nvGrpSpPr>
        <p:grpSpPr>
          <a:xfrm>
            <a:off x="8965054" y="3078437"/>
            <a:ext cx="1044428" cy="1044428"/>
            <a:chOff x="0" y="0"/>
            <a:chExt cx="812800" cy="812800"/>
          </a:xfrm>
          <a:solidFill>
            <a:schemeClr val="accent1">
              <a:lumMod val="75000"/>
            </a:schemeClr>
          </a:solidFill>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p:spPr>
        </p:sp>
        <p:sp>
          <p:nvSpPr>
            <p:cNvPr id="24" name="TextBox 24"/>
            <p:cNvSpPr txBox="1"/>
            <p:nvPr/>
          </p:nvSpPr>
          <p:spPr>
            <a:xfrm>
              <a:off x="76200" y="57150"/>
              <a:ext cx="660400" cy="679450"/>
            </a:xfrm>
            <a:prstGeom prst="rect">
              <a:avLst/>
            </a:prstGeom>
            <a:grpFill/>
          </p:spPr>
          <p:txBody>
            <a:bodyPr lIns="33867" tIns="33867" rIns="33867" bIns="33867" rtlCol="0" anchor="ctr"/>
            <a:lstStyle/>
            <a:p>
              <a:pPr algn="ctr">
                <a:lnSpc>
                  <a:spcPts val="1906"/>
                </a:lnSpc>
              </a:pPr>
              <a:endParaRPr sz="1200"/>
            </a:p>
          </p:txBody>
        </p:sp>
      </p:grpSp>
      <p:sp>
        <p:nvSpPr>
          <p:cNvPr id="25" name="Freeform 25"/>
          <p:cNvSpPr/>
          <p:nvPr/>
        </p:nvSpPr>
        <p:spPr>
          <a:xfrm>
            <a:off x="7423588" y="3265071"/>
            <a:ext cx="670835" cy="640343"/>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9186298" y="3270745"/>
            <a:ext cx="601940" cy="610825"/>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TextBox 27"/>
          <p:cNvSpPr txBox="1"/>
          <p:nvPr/>
        </p:nvSpPr>
        <p:spPr>
          <a:xfrm>
            <a:off x="-218363" y="1150403"/>
            <a:ext cx="7533126" cy="530273"/>
          </a:xfrm>
          <a:prstGeom prst="rect">
            <a:avLst/>
          </a:prstGeom>
        </p:spPr>
        <p:txBody>
          <a:bodyPr wrap="square" lIns="0" tIns="0" rIns="0" bIns="0" rtlCol="0" anchor="t">
            <a:spAutoFit/>
          </a:bodyPr>
          <a:lstStyle/>
          <a:p>
            <a:pPr algn="ctr">
              <a:lnSpc>
                <a:spcPts val="4366"/>
              </a:lnSpc>
              <a:spcBef>
                <a:spcPct val="0"/>
              </a:spcBef>
            </a:pPr>
            <a:r>
              <a:rPr lang="en-US" sz="3163" spc="25" dirty="0">
                <a:solidFill>
                  <a:srgbClr val="FFFFFF"/>
                </a:solidFill>
                <a:latin typeface="Archivo Black"/>
              </a:rPr>
              <a:t>Introduction</a:t>
            </a:r>
          </a:p>
        </p:txBody>
      </p:sp>
      <p:grpSp>
        <p:nvGrpSpPr>
          <p:cNvPr id="28" name="Group 28"/>
          <p:cNvGrpSpPr/>
          <p:nvPr/>
        </p:nvGrpSpPr>
        <p:grpSpPr>
          <a:xfrm>
            <a:off x="611240" y="2099319"/>
            <a:ext cx="3792736" cy="183659"/>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a:noFill/>
            </a:ln>
          </p:spPr>
        </p:sp>
        <p:sp>
          <p:nvSpPr>
            <p:cNvPr id="30" name="TextBox 30"/>
            <p:cNvSpPr txBox="1"/>
            <p:nvPr/>
          </p:nvSpPr>
          <p:spPr>
            <a:xfrm>
              <a:off x="101600" y="-19050"/>
              <a:ext cx="609600" cy="6286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39" name="Group 39"/>
          <p:cNvGrpSpPr/>
          <p:nvPr/>
        </p:nvGrpSpPr>
        <p:grpSpPr>
          <a:xfrm>
            <a:off x="8057034" y="-87480"/>
            <a:ext cx="6356013" cy="741530"/>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a:noFill/>
            </a:ln>
          </p:spPr>
        </p:sp>
        <p:sp>
          <p:nvSpPr>
            <p:cNvPr id="41" name="TextBox 41"/>
            <p:cNvSpPr txBox="1"/>
            <p:nvPr/>
          </p:nvSpPr>
          <p:spPr>
            <a:xfrm>
              <a:off x="101600" y="-19050"/>
              <a:ext cx="609600" cy="628650"/>
            </a:xfrm>
            <a:prstGeom prst="rect">
              <a:avLst/>
            </a:prstGeom>
          </p:spPr>
          <p:txBody>
            <a:bodyPr lIns="33867" tIns="33867" rIns="33867" bIns="33867" rtlCol="0" anchor="ctr"/>
            <a:lstStyle/>
            <a:p>
              <a:pPr algn="ctr">
                <a:lnSpc>
                  <a:spcPts val="1906"/>
                </a:lnSpc>
                <a:spcBef>
                  <a:spcPct val="0"/>
                </a:spcBef>
              </a:pPr>
              <a:endParaRPr sz="1200"/>
            </a:p>
          </p:txBody>
        </p:sp>
      </p:grpSp>
      <p:sp>
        <p:nvSpPr>
          <p:cNvPr id="42" name="AutoShape 42"/>
          <p:cNvSpPr/>
          <p:nvPr/>
        </p:nvSpPr>
        <p:spPr>
          <a:xfrm>
            <a:off x="-476993" y="641350"/>
            <a:ext cx="8614194" cy="0"/>
          </a:xfrm>
          <a:prstGeom prst="line">
            <a:avLst/>
          </a:prstGeom>
          <a:ln w="38100" cap="flat">
            <a:solidFill>
              <a:schemeClr val="accent2"/>
            </a:solidFill>
            <a:prstDash val="solid"/>
            <a:headEnd type="none" w="sm" len="sm"/>
            <a:tailEnd type="none" w="sm" len="sm"/>
          </a:ln>
        </p:spPr>
      </p:sp>
      <p:sp>
        <p:nvSpPr>
          <p:cNvPr id="43" name="Freeform 43"/>
          <p:cNvSpPr/>
          <p:nvPr/>
        </p:nvSpPr>
        <p:spPr>
          <a:xfrm>
            <a:off x="9186298" y="5021965"/>
            <a:ext cx="601940" cy="60194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0" name="Group 11">
            <a:extLst>
              <a:ext uri="{FF2B5EF4-FFF2-40B4-BE49-F238E27FC236}">
                <a16:creationId xmlns:a16="http://schemas.microsoft.com/office/drawing/2014/main" id="{474F0249-D55B-4512-A859-576080211AA7}"/>
              </a:ext>
            </a:extLst>
          </p:cNvPr>
          <p:cNvGrpSpPr/>
          <p:nvPr/>
        </p:nvGrpSpPr>
        <p:grpSpPr>
          <a:xfrm>
            <a:off x="288210" y="6216650"/>
            <a:ext cx="504001" cy="420020"/>
            <a:chOff x="0" y="0"/>
            <a:chExt cx="812800" cy="812800"/>
          </a:xfrm>
        </p:grpSpPr>
        <p:sp>
          <p:nvSpPr>
            <p:cNvPr id="61" name="Freeform 12">
              <a:extLst>
                <a:ext uri="{FF2B5EF4-FFF2-40B4-BE49-F238E27FC236}">
                  <a16:creationId xmlns:a16="http://schemas.microsoft.com/office/drawing/2014/main" id="{6CC36028-D0A6-47DC-870D-FF75773D14F7}"/>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0101"/>
            </a:solidFill>
          </p:spPr>
        </p:sp>
        <p:sp>
          <p:nvSpPr>
            <p:cNvPr id="62" name="TextBox 13">
              <a:extLst>
                <a:ext uri="{FF2B5EF4-FFF2-40B4-BE49-F238E27FC236}">
                  <a16:creationId xmlns:a16="http://schemas.microsoft.com/office/drawing/2014/main" id="{876C9387-F5A2-410B-8A22-45E839489F1D}"/>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p>
          </p:txBody>
        </p:sp>
      </p:grpSp>
      <p:pic>
        <p:nvPicPr>
          <p:cNvPr id="56" name="object 3">
            <a:extLst>
              <a:ext uri="{FF2B5EF4-FFF2-40B4-BE49-F238E27FC236}">
                <a16:creationId xmlns:a16="http://schemas.microsoft.com/office/drawing/2014/main" id="{D2482856-ABEC-476B-A671-02683682502C}"/>
              </a:ext>
            </a:extLst>
          </p:cNvPr>
          <p:cNvPicPr/>
          <p:nvPr/>
        </p:nvPicPr>
        <p:blipFill>
          <a:blip r:embed="rId9" cstate="print"/>
          <a:stretch>
            <a:fillRect/>
          </a:stretch>
        </p:blipFill>
        <p:spPr>
          <a:xfrm>
            <a:off x="-10205" y="6819830"/>
            <a:ext cx="12188952" cy="170689"/>
          </a:xfrm>
          <a:prstGeom prst="rect">
            <a:avLst/>
          </a:prstGeom>
        </p:spPr>
      </p:pic>
      <p:sp>
        <p:nvSpPr>
          <p:cNvPr id="63" name="Freeform 35">
            <a:extLst>
              <a:ext uri="{FF2B5EF4-FFF2-40B4-BE49-F238E27FC236}">
                <a16:creationId xmlns:a16="http://schemas.microsoft.com/office/drawing/2014/main" id="{DDD3B5E3-F209-490C-9AE2-225C1DC9C591}"/>
              </a:ext>
            </a:extLst>
          </p:cNvPr>
          <p:cNvSpPr/>
          <p:nvPr/>
        </p:nvSpPr>
        <p:spPr>
          <a:xfrm>
            <a:off x="396209" y="6134250"/>
            <a:ext cx="504000" cy="396000"/>
          </a:xfrm>
          <a:custGeom>
            <a:avLst/>
            <a:gdLst/>
            <a:ahLst/>
            <a:cxnLst/>
            <a:rect l="l" t="t" r="r" b="b"/>
            <a:pathLst>
              <a:path w="926524" h="950724">
                <a:moveTo>
                  <a:pt x="0" y="0"/>
                </a:moveTo>
                <a:lnTo>
                  <a:pt x="926524" y="0"/>
                </a:lnTo>
                <a:lnTo>
                  <a:pt x="926524" y="950724"/>
                </a:lnTo>
                <a:lnTo>
                  <a:pt x="0" y="9507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6" name="TextBox 9">
            <a:extLst>
              <a:ext uri="{FF2B5EF4-FFF2-40B4-BE49-F238E27FC236}">
                <a16:creationId xmlns:a16="http://schemas.microsoft.com/office/drawing/2014/main" id="{EEB9B321-65AF-47A7-B679-A2E0D2483438}"/>
              </a:ext>
            </a:extLst>
          </p:cNvPr>
          <p:cNvSpPr txBox="1"/>
          <p:nvPr/>
        </p:nvSpPr>
        <p:spPr>
          <a:xfrm>
            <a:off x="154189" y="2513481"/>
            <a:ext cx="4979316" cy="215572"/>
          </a:xfrm>
          <a:prstGeom prst="rect">
            <a:avLst/>
          </a:prstGeom>
        </p:spPr>
        <p:txBody>
          <a:bodyPr wrap="square" lIns="0" tIns="0" rIns="0" bIns="0" rtlCol="0" anchor="t">
            <a:spAutoFit/>
          </a:bodyPr>
          <a:lstStyle/>
          <a:p>
            <a:pPr>
              <a:lnSpc>
                <a:spcPts val="1849"/>
              </a:lnSpc>
              <a:spcBef>
                <a:spcPct val="0"/>
              </a:spcBef>
            </a:pPr>
            <a:r>
              <a:rPr lang="en-US" sz="1340" b="1" spc="131" dirty="0">
                <a:solidFill>
                  <a:srgbClr val="231F20"/>
                </a:solidFill>
                <a:latin typeface="Montserrat Light"/>
              </a:rPr>
              <a:t>Objective</a:t>
            </a:r>
          </a:p>
        </p:txBody>
      </p:sp>
      <p:sp>
        <p:nvSpPr>
          <p:cNvPr id="8" name="TextBox 9">
            <a:extLst>
              <a:ext uri="{FF2B5EF4-FFF2-40B4-BE49-F238E27FC236}">
                <a16:creationId xmlns:a16="http://schemas.microsoft.com/office/drawing/2014/main" id="{B4A6CED2-6884-E5BE-7C3B-C0D9488BB82F}"/>
              </a:ext>
            </a:extLst>
          </p:cNvPr>
          <p:cNvSpPr txBox="1"/>
          <p:nvPr/>
        </p:nvSpPr>
        <p:spPr>
          <a:xfrm>
            <a:off x="138451" y="4130749"/>
            <a:ext cx="4979316" cy="215572"/>
          </a:xfrm>
          <a:prstGeom prst="rect">
            <a:avLst/>
          </a:prstGeom>
        </p:spPr>
        <p:txBody>
          <a:bodyPr wrap="square" lIns="0" tIns="0" rIns="0" bIns="0" rtlCol="0" anchor="t">
            <a:spAutoFit/>
          </a:bodyPr>
          <a:lstStyle/>
          <a:p>
            <a:pPr>
              <a:lnSpc>
                <a:spcPts val="1849"/>
              </a:lnSpc>
              <a:spcBef>
                <a:spcPct val="0"/>
              </a:spcBef>
            </a:pPr>
            <a:r>
              <a:rPr lang="en-US" sz="1340" b="1" spc="131" dirty="0">
                <a:solidFill>
                  <a:srgbClr val="231F20"/>
                </a:solidFill>
                <a:latin typeface="Montserrat Light"/>
              </a:rPr>
              <a:t>Methodology</a:t>
            </a:r>
          </a:p>
        </p:txBody>
      </p:sp>
      <p:sp>
        <p:nvSpPr>
          <p:cNvPr id="31" name="TextBox 9">
            <a:extLst>
              <a:ext uri="{FF2B5EF4-FFF2-40B4-BE49-F238E27FC236}">
                <a16:creationId xmlns:a16="http://schemas.microsoft.com/office/drawing/2014/main" id="{EB125D49-38FC-B3CA-8882-794FD8329964}"/>
              </a:ext>
            </a:extLst>
          </p:cNvPr>
          <p:cNvSpPr txBox="1"/>
          <p:nvPr/>
        </p:nvSpPr>
        <p:spPr>
          <a:xfrm>
            <a:off x="367888" y="4400308"/>
            <a:ext cx="7649835" cy="1511696"/>
          </a:xfrm>
          <a:prstGeom prst="rect">
            <a:avLst/>
          </a:prstGeom>
        </p:spPr>
        <p:txBody>
          <a:bodyPr wrap="square" lIns="0" tIns="0" rIns="0" bIns="0" rtlCol="0" anchor="t">
            <a:spAutoFit/>
          </a:bodyPr>
          <a:lstStyle/>
          <a:p>
            <a:pPr>
              <a:lnSpc>
                <a:spcPct val="150000"/>
              </a:lnSpc>
              <a:spcBef>
                <a:spcPct val="0"/>
              </a:spcBef>
            </a:pPr>
            <a:r>
              <a:rPr lang="en-US" sz="1340" spc="131" dirty="0">
                <a:solidFill>
                  <a:srgbClr val="231F20"/>
                </a:solidFill>
                <a:latin typeface="Montserrat Light"/>
              </a:rPr>
              <a:t>Two methods adopted are: </a:t>
            </a:r>
          </a:p>
          <a:p>
            <a:pPr marL="171450" indent="-171450">
              <a:lnSpc>
                <a:spcPct val="150000"/>
              </a:lnSpc>
              <a:spcBef>
                <a:spcPct val="0"/>
              </a:spcBef>
              <a:buFont typeface="Wingdings" panose="05000000000000000000" pitchFamily="2" charset="2"/>
              <a:buChar char="§"/>
            </a:pPr>
            <a:r>
              <a:rPr lang="en-US" sz="1340" b="1" spc="131" dirty="0">
                <a:solidFill>
                  <a:srgbClr val="231F20"/>
                </a:solidFill>
                <a:latin typeface="Montserrat Light"/>
              </a:rPr>
              <a:t>RFM Analysis</a:t>
            </a:r>
            <a:r>
              <a:rPr lang="en-US" sz="1340" spc="131" dirty="0">
                <a:solidFill>
                  <a:srgbClr val="231F20"/>
                </a:solidFill>
                <a:latin typeface="Montserrat Light"/>
              </a:rPr>
              <a:t>: used for Initial customer segmentation based on Recency, Monetary and Frequency scores.</a:t>
            </a:r>
          </a:p>
          <a:p>
            <a:pPr marL="171450" indent="-171450">
              <a:lnSpc>
                <a:spcPct val="150000"/>
              </a:lnSpc>
              <a:spcBef>
                <a:spcPct val="0"/>
              </a:spcBef>
              <a:buFont typeface="Wingdings" panose="05000000000000000000" pitchFamily="2" charset="2"/>
              <a:buChar char="§"/>
            </a:pPr>
            <a:r>
              <a:rPr lang="en-US" sz="1340" b="1" spc="131" dirty="0">
                <a:solidFill>
                  <a:srgbClr val="231F20"/>
                </a:solidFill>
                <a:latin typeface="Montserrat Light"/>
              </a:rPr>
              <a:t>K-Means Clustering</a:t>
            </a:r>
            <a:r>
              <a:rPr lang="en-US" sz="1340" spc="131" dirty="0">
                <a:solidFill>
                  <a:srgbClr val="231F20"/>
                </a:solidFill>
                <a:latin typeface="Montserrat Light"/>
              </a:rPr>
              <a:t>: Used to refine segmentation by identifying clusters based on RFM values and other data.</a:t>
            </a:r>
          </a:p>
        </p:txBody>
      </p:sp>
      <p:sp>
        <p:nvSpPr>
          <p:cNvPr id="32" name="TextBox 9">
            <a:extLst>
              <a:ext uri="{FF2B5EF4-FFF2-40B4-BE49-F238E27FC236}">
                <a16:creationId xmlns:a16="http://schemas.microsoft.com/office/drawing/2014/main" id="{10F5EDF4-0FE4-1CC9-B58E-FDCC994EA2A4}"/>
              </a:ext>
            </a:extLst>
          </p:cNvPr>
          <p:cNvSpPr txBox="1"/>
          <p:nvPr/>
        </p:nvSpPr>
        <p:spPr>
          <a:xfrm>
            <a:off x="1005634" y="6329732"/>
            <a:ext cx="3980053" cy="211148"/>
          </a:xfrm>
          <a:prstGeom prst="rect">
            <a:avLst/>
          </a:prstGeom>
        </p:spPr>
        <p:txBody>
          <a:bodyPr wrap="square" lIns="0" tIns="0" rIns="0" bIns="0" rtlCol="0" anchor="t">
            <a:spAutoFit/>
          </a:bodyPr>
          <a:lstStyle/>
          <a:p>
            <a:pPr>
              <a:lnSpc>
                <a:spcPts val="1849"/>
              </a:lnSpc>
              <a:spcBef>
                <a:spcPct val="0"/>
              </a:spcBef>
            </a:pPr>
            <a:r>
              <a:rPr lang="en-US" sz="1200" b="1" spc="131" dirty="0">
                <a:solidFill>
                  <a:srgbClr val="231F20"/>
                </a:solidFill>
                <a:latin typeface="Montserrat Light"/>
              </a:rPr>
              <a:t>**RFM: Recency, Frequency, Monetary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A9A1F-9C14-B0C6-8904-118A2F9FDBD0}"/>
            </a:ext>
          </a:extLst>
        </p:cNvPr>
        <p:cNvGrpSpPr/>
        <p:nvPr/>
      </p:nvGrpSpPr>
      <p:grpSpPr>
        <a:xfrm>
          <a:off x="0" y="0"/>
          <a:ext cx="0" cy="0"/>
          <a:chOff x="0" y="0"/>
          <a:chExt cx="0" cy="0"/>
        </a:xfrm>
      </p:grpSpPr>
      <p:sp>
        <p:nvSpPr>
          <p:cNvPr id="43" name="Freeform 2">
            <a:extLst>
              <a:ext uri="{FF2B5EF4-FFF2-40B4-BE49-F238E27FC236}">
                <a16:creationId xmlns:a16="http://schemas.microsoft.com/office/drawing/2014/main" id="{7D3C195B-B547-0D03-2DF8-FE05ED990076}"/>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NG" dirty="0"/>
          </a:p>
        </p:txBody>
      </p:sp>
      <p:sp>
        <p:nvSpPr>
          <p:cNvPr id="5" name="object 5">
            <a:extLst>
              <a:ext uri="{FF2B5EF4-FFF2-40B4-BE49-F238E27FC236}">
                <a16:creationId xmlns:a16="http://schemas.microsoft.com/office/drawing/2014/main" id="{FBE51F68-539D-380D-CC82-54F1EA3B1400}"/>
              </a:ext>
            </a:extLst>
          </p:cNvPr>
          <p:cNvSpPr txBox="1"/>
          <p:nvPr/>
        </p:nvSpPr>
        <p:spPr>
          <a:xfrm>
            <a:off x="4057057" y="725237"/>
            <a:ext cx="3135973" cy="258404"/>
          </a:xfrm>
          <a:prstGeom prst="rect">
            <a:avLst/>
          </a:prstGeom>
        </p:spPr>
        <p:txBody>
          <a:bodyPr vert="horz" wrap="square" lIns="0" tIns="12065" rIns="0" bIns="0" rtlCol="0">
            <a:spAutoFit/>
          </a:bodyPr>
          <a:lstStyle/>
          <a:p>
            <a:pPr marL="12700">
              <a:lnSpc>
                <a:spcPct val="100000"/>
              </a:lnSpc>
              <a:spcBef>
                <a:spcPts val="95"/>
              </a:spcBef>
            </a:pPr>
            <a:r>
              <a:rPr lang="en-US" sz="1600" b="1" spc="40" dirty="0">
                <a:solidFill>
                  <a:srgbClr val="CC0000"/>
                </a:solidFill>
                <a:latin typeface="Tahoma"/>
                <a:cs typeface="Tahoma"/>
              </a:rPr>
              <a:t>SEGMENTATION PROCESS</a:t>
            </a:r>
            <a:endParaRPr sz="1600" dirty="0">
              <a:latin typeface="Tahoma"/>
              <a:cs typeface="Tahoma"/>
            </a:endParaRPr>
          </a:p>
        </p:txBody>
      </p:sp>
      <p:sp>
        <p:nvSpPr>
          <p:cNvPr id="6" name="object 6">
            <a:extLst>
              <a:ext uri="{FF2B5EF4-FFF2-40B4-BE49-F238E27FC236}">
                <a16:creationId xmlns:a16="http://schemas.microsoft.com/office/drawing/2014/main" id="{D44CD1CB-01D2-3F90-FB02-E2317537C306}"/>
              </a:ext>
            </a:extLst>
          </p:cNvPr>
          <p:cNvSpPr/>
          <p:nvPr/>
        </p:nvSpPr>
        <p:spPr>
          <a:xfrm>
            <a:off x="636987" y="1003554"/>
            <a:ext cx="6766177" cy="45719"/>
          </a:xfrm>
          <a:custGeom>
            <a:avLst/>
            <a:gdLst/>
            <a:ahLst/>
            <a:cxnLst/>
            <a:rect l="l" t="t" r="r" b="b"/>
            <a:pathLst>
              <a:path w="6959600" h="38100">
                <a:moveTo>
                  <a:pt x="0" y="0"/>
                </a:moveTo>
                <a:lnTo>
                  <a:pt x="6959600" y="37973"/>
                </a:lnTo>
              </a:path>
            </a:pathLst>
          </a:custGeom>
          <a:ln w="19049">
            <a:solidFill>
              <a:srgbClr val="CC0000"/>
            </a:solidFill>
          </a:ln>
        </p:spPr>
        <p:txBody>
          <a:bodyPr wrap="square" lIns="0" tIns="0" rIns="0" bIns="0" rtlCol="0"/>
          <a:lstStyle/>
          <a:p>
            <a:endParaRPr/>
          </a:p>
        </p:txBody>
      </p:sp>
      <p:sp>
        <p:nvSpPr>
          <p:cNvPr id="30" name="object 5">
            <a:extLst>
              <a:ext uri="{FF2B5EF4-FFF2-40B4-BE49-F238E27FC236}">
                <a16:creationId xmlns:a16="http://schemas.microsoft.com/office/drawing/2014/main" id="{450BA040-156C-C0B3-26FC-CBE4B37FFBDF}"/>
              </a:ext>
            </a:extLst>
          </p:cNvPr>
          <p:cNvSpPr txBox="1"/>
          <p:nvPr/>
        </p:nvSpPr>
        <p:spPr>
          <a:xfrm>
            <a:off x="649938" y="1262745"/>
            <a:ext cx="2111375" cy="269304"/>
          </a:xfrm>
          <a:prstGeom prst="rect">
            <a:avLst/>
          </a:prstGeom>
          <a:solidFill>
            <a:srgbClr val="000000"/>
          </a:solidFill>
          <a:ln w="3175">
            <a:solidFill>
              <a:srgbClr val="000000"/>
            </a:solidFill>
          </a:ln>
        </p:spPr>
        <p:txBody>
          <a:bodyPr vert="horz" wrap="square" lIns="0" tIns="0" rIns="0" bIns="0" rtlCol="0">
            <a:spAutoFit/>
          </a:bodyPr>
          <a:lstStyle/>
          <a:p>
            <a:pPr marL="426084">
              <a:lnSpc>
                <a:spcPts val="2130"/>
              </a:lnSpc>
            </a:pPr>
            <a:r>
              <a:rPr lang="en-US" sz="1800" spc="-10" dirty="0">
                <a:solidFill>
                  <a:srgbClr val="FFFFFF"/>
                </a:solidFill>
                <a:latin typeface="Calibri"/>
                <a:cs typeface="Calibri"/>
              </a:rPr>
              <a:t>Phase</a:t>
            </a:r>
            <a:endParaRPr sz="1800" dirty="0">
              <a:latin typeface="Calibri"/>
              <a:cs typeface="Calibri"/>
            </a:endParaRPr>
          </a:p>
        </p:txBody>
      </p:sp>
      <p:sp>
        <p:nvSpPr>
          <p:cNvPr id="31" name="object 6">
            <a:extLst>
              <a:ext uri="{FF2B5EF4-FFF2-40B4-BE49-F238E27FC236}">
                <a16:creationId xmlns:a16="http://schemas.microsoft.com/office/drawing/2014/main" id="{E4A13A24-6C8F-425A-EDC8-0CE4DFCBB93D}"/>
              </a:ext>
            </a:extLst>
          </p:cNvPr>
          <p:cNvSpPr txBox="1"/>
          <p:nvPr/>
        </p:nvSpPr>
        <p:spPr>
          <a:xfrm>
            <a:off x="2890219" y="1262745"/>
            <a:ext cx="4525645" cy="269304"/>
          </a:xfrm>
          <a:prstGeom prst="rect">
            <a:avLst/>
          </a:prstGeom>
          <a:solidFill>
            <a:srgbClr val="000000"/>
          </a:solidFill>
          <a:ln w="3175">
            <a:solidFill>
              <a:srgbClr val="000000"/>
            </a:solidFill>
          </a:ln>
        </p:spPr>
        <p:txBody>
          <a:bodyPr vert="horz" wrap="square" lIns="0" tIns="0" rIns="0" bIns="0" rtlCol="0">
            <a:spAutoFit/>
          </a:bodyPr>
          <a:lstStyle/>
          <a:p>
            <a:pPr marL="635" algn="ctr">
              <a:lnSpc>
                <a:spcPts val="2130"/>
              </a:lnSpc>
            </a:pPr>
            <a:r>
              <a:rPr sz="1800" dirty="0">
                <a:solidFill>
                  <a:srgbClr val="FFFFFF"/>
                </a:solidFill>
                <a:latin typeface="Calibri"/>
                <a:cs typeface="Calibri"/>
              </a:rPr>
              <a:t>Key</a:t>
            </a:r>
            <a:r>
              <a:rPr sz="1800" spc="-60" dirty="0">
                <a:solidFill>
                  <a:srgbClr val="FFFFFF"/>
                </a:solidFill>
                <a:latin typeface="Calibri"/>
                <a:cs typeface="Calibri"/>
              </a:rPr>
              <a:t> </a:t>
            </a:r>
            <a:r>
              <a:rPr lang="en-US" sz="1800" spc="-10" dirty="0">
                <a:solidFill>
                  <a:srgbClr val="FFFFFF"/>
                </a:solidFill>
                <a:latin typeface="Calibri"/>
                <a:cs typeface="Calibri"/>
              </a:rPr>
              <a:t>Activities</a:t>
            </a:r>
            <a:endParaRPr sz="1800" dirty="0">
              <a:latin typeface="Calibri"/>
              <a:cs typeface="Calibri"/>
            </a:endParaRPr>
          </a:p>
        </p:txBody>
      </p:sp>
      <p:sp>
        <p:nvSpPr>
          <p:cNvPr id="33" name="object 14">
            <a:extLst>
              <a:ext uri="{FF2B5EF4-FFF2-40B4-BE49-F238E27FC236}">
                <a16:creationId xmlns:a16="http://schemas.microsoft.com/office/drawing/2014/main" id="{869E4FE5-21F4-51A6-994D-BF402F405F44}"/>
              </a:ext>
            </a:extLst>
          </p:cNvPr>
          <p:cNvSpPr txBox="1"/>
          <p:nvPr/>
        </p:nvSpPr>
        <p:spPr>
          <a:xfrm>
            <a:off x="611238" y="3539475"/>
            <a:ext cx="2098675" cy="916918"/>
          </a:xfrm>
          <a:prstGeom prst="rect">
            <a:avLst/>
          </a:prstGeom>
          <a:ln w="9525">
            <a:solidFill>
              <a:srgbClr val="000000"/>
            </a:solidFill>
          </a:ln>
        </p:spPr>
        <p:txBody>
          <a:bodyPr vert="horz" wrap="square" lIns="0" tIns="54610" rIns="0" bIns="0" rtlCol="0">
            <a:spAutoFit/>
          </a:bodyPr>
          <a:lstStyle/>
          <a:p>
            <a:pPr>
              <a:lnSpc>
                <a:spcPct val="100000"/>
              </a:lnSpc>
              <a:spcBef>
                <a:spcPts val="430"/>
              </a:spcBef>
            </a:pPr>
            <a:endParaRPr lang="en-NG" sz="1400" dirty="0">
              <a:latin typeface="Times New Roman"/>
              <a:cs typeface="Times New Roman"/>
            </a:endParaRPr>
          </a:p>
          <a:p>
            <a:pPr marL="91440" algn="ctr">
              <a:lnSpc>
                <a:spcPct val="100000"/>
              </a:lnSpc>
              <a:spcBef>
                <a:spcPts val="5"/>
              </a:spcBef>
            </a:pPr>
            <a:r>
              <a:rPr lang="en-US" sz="1400" b="1" dirty="0">
                <a:cs typeface="Calibri"/>
              </a:rPr>
              <a:t>RFM </a:t>
            </a:r>
          </a:p>
          <a:p>
            <a:pPr marL="91440" algn="ctr">
              <a:lnSpc>
                <a:spcPct val="100000"/>
              </a:lnSpc>
              <a:spcBef>
                <a:spcPts val="5"/>
              </a:spcBef>
            </a:pPr>
            <a:r>
              <a:rPr lang="en-US" sz="1400" b="1" dirty="0">
                <a:cs typeface="Calibri"/>
              </a:rPr>
              <a:t>Analysis</a:t>
            </a:r>
            <a:endParaRPr lang="en-NG" sz="1400" b="1" dirty="0">
              <a:cs typeface="Calibri"/>
            </a:endParaRPr>
          </a:p>
          <a:p>
            <a:pPr marL="91440">
              <a:lnSpc>
                <a:spcPct val="100000"/>
              </a:lnSpc>
              <a:spcBef>
                <a:spcPts val="5"/>
              </a:spcBef>
            </a:pPr>
            <a:endParaRPr lang="en-NG" sz="1400" dirty="0">
              <a:latin typeface="Calibri"/>
              <a:cs typeface="Calibri"/>
            </a:endParaRPr>
          </a:p>
        </p:txBody>
      </p:sp>
      <p:sp>
        <p:nvSpPr>
          <p:cNvPr id="35" name="object 16">
            <a:extLst>
              <a:ext uri="{FF2B5EF4-FFF2-40B4-BE49-F238E27FC236}">
                <a16:creationId xmlns:a16="http://schemas.microsoft.com/office/drawing/2014/main" id="{2AA579DE-48D1-9E15-0F58-C873353C2665}"/>
              </a:ext>
            </a:extLst>
          </p:cNvPr>
          <p:cNvSpPr txBox="1"/>
          <p:nvPr/>
        </p:nvSpPr>
        <p:spPr>
          <a:xfrm>
            <a:off x="611238" y="5284216"/>
            <a:ext cx="2098675" cy="917558"/>
          </a:xfrm>
          <a:prstGeom prst="rect">
            <a:avLst/>
          </a:prstGeom>
          <a:ln w="9525">
            <a:solidFill>
              <a:srgbClr val="000000"/>
            </a:solidFill>
          </a:ln>
        </p:spPr>
        <p:txBody>
          <a:bodyPr vert="horz" wrap="square" lIns="0" tIns="55244" rIns="0" bIns="0" rtlCol="0">
            <a:spAutoFit/>
          </a:bodyPr>
          <a:lstStyle/>
          <a:p>
            <a:pPr>
              <a:lnSpc>
                <a:spcPct val="100000"/>
              </a:lnSpc>
              <a:spcBef>
                <a:spcPts val="434"/>
              </a:spcBef>
            </a:pPr>
            <a:endParaRPr sz="1400" dirty="0">
              <a:latin typeface="Times New Roman"/>
              <a:cs typeface="Times New Roman"/>
            </a:endParaRPr>
          </a:p>
          <a:p>
            <a:pPr marL="91440" algn="ctr">
              <a:lnSpc>
                <a:spcPct val="100000"/>
              </a:lnSpc>
            </a:pPr>
            <a:r>
              <a:rPr lang="en-US" sz="1400" b="1" dirty="0">
                <a:latin typeface="Calibri"/>
                <a:cs typeface="Calibri"/>
              </a:rPr>
              <a:t>K-means</a:t>
            </a:r>
          </a:p>
          <a:p>
            <a:pPr marL="91440" algn="ctr">
              <a:lnSpc>
                <a:spcPct val="100000"/>
              </a:lnSpc>
            </a:pPr>
            <a:r>
              <a:rPr lang="en-US" sz="1400" b="1" dirty="0">
                <a:latin typeface="Calibri"/>
                <a:cs typeface="Calibri"/>
              </a:rPr>
              <a:t>Clustering</a:t>
            </a:r>
            <a:br>
              <a:rPr lang="en-US" sz="1400" b="1" dirty="0">
                <a:latin typeface="Calibri"/>
                <a:cs typeface="Calibri"/>
              </a:rPr>
            </a:br>
            <a:endParaRPr sz="1400" b="1" dirty="0">
              <a:latin typeface="Calibri"/>
              <a:cs typeface="Calibri"/>
            </a:endParaRPr>
          </a:p>
        </p:txBody>
      </p:sp>
      <p:sp>
        <p:nvSpPr>
          <p:cNvPr id="36" name="object 17">
            <a:extLst>
              <a:ext uri="{FF2B5EF4-FFF2-40B4-BE49-F238E27FC236}">
                <a16:creationId xmlns:a16="http://schemas.microsoft.com/office/drawing/2014/main" id="{DBD38BDE-4A3C-82CB-1574-E1E4DDF49ED5}"/>
              </a:ext>
            </a:extLst>
          </p:cNvPr>
          <p:cNvSpPr txBox="1"/>
          <p:nvPr/>
        </p:nvSpPr>
        <p:spPr>
          <a:xfrm>
            <a:off x="2890219" y="1638524"/>
            <a:ext cx="4512945" cy="1532471"/>
          </a:xfrm>
          <a:prstGeom prst="rect">
            <a:avLst/>
          </a:prstGeom>
          <a:ln w="9525">
            <a:solidFill>
              <a:srgbClr val="000000"/>
            </a:solidFill>
          </a:ln>
        </p:spPr>
        <p:txBody>
          <a:bodyPr vert="horz" wrap="square" lIns="0" tIns="54610" rIns="0" bIns="0" rtlCol="0">
            <a:spAutoFit/>
          </a:bodyPr>
          <a:lstStyle/>
          <a:p>
            <a:pPr marL="378460" indent="-286385">
              <a:lnSpc>
                <a:spcPct val="100000"/>
              </a:lnSpc>
              <a:buFont typeface="Wingdings"/>
              <a:buChar char=""/>
              <a:tabLst>
                <a:tab pos="378460" algn="l"/>
              </a:tabLst>
            </a:pPr>
            <a:r>
              <a:rPr lang="en-US" sz="1200" dirty="0">
                <a:latin typeface="Montserrat Light"/>
                <a:cs typeface="Calibri"/>
              </a:rPr>
              <a:t>Remove empty rows</a:t>
            </a:r>
          </a:p>
          <a:p>
            <a:pPr marL="378460" indent="-286385">
              <a:lnSpc>
                <a:spcPct val="100000"/>
              </a:lnSpc>
              <a:buFont typeface="Wingdings"/>
              <a:buChar char=""/>
              <a:tabLst>
                <a:tab pos="378460" algn="l"/>
              </a:tabLst>
            </a:pPr>
            <a:r>
              <a:rPr lang="en-US" sz="1200" dirty="0">
                <a:latin typeface="Montserrat Light"/>
                <a:cs typeface="Calibri"/>
              </a:rPr>
              <a:t>Drop duplicates</a:t>
            </a:r>
          </a:p>
          <a:p>
            <a:pPr marL="378460" indent="-286385">
              <a:lnSpc>
                <a:spcPct val="100000"/>
              </a:lnSpc>
              <a:buFont typeface="Wingdings"/>
              <a:buChar char=""/>
              <a:tabLst>
                <a:tab pos="378460" algn="l"/>
              </a:tabLst>
            </a:pPr>
            <a:r>
              <a:rPr lang="en-US" sz="1200" dirty="0">
                <a:latin typeface="Montserrat Light"/>
                <a:cs typeface="Calibri"/>
              </a:rPr>
              <a:t>Change datatype for </a:t>
            </a:r>
            <a:r>
              <a:rPr lang="en-US" sz="1200" dirty="0" err="1">
                <a:latin typeface="Montserrat Light"/>
                <a:cs typeface="Calibri"/>
              </a:rPr>
              <a:t>CustomerID</a:t>
            </a:r>
            <a:r>
              <a:rPr lang="en-US" sz="1200" dirty="0">
                <a:latin typeface="Montserrat Light"/>
                <a:cs typeface="Calibri"/>
              </a:rPr>
              <a:t> and </a:t>
            </a:r>
            <a:r>
              <a:rPr lang="en-US" sz="1200" dirty="0" err="1">
                <a:latin typeface="Montserrat Light"/>
                <a:cs typeface="Calibri"/>
              </a:rPr>
              <a:t>InvoiceDate</a:t>
            </a:r>
            <a:endParaRPr lang="en-US" sz="1200" dirty="0">
              <a:latin typeface="Montserrat Light"/>
              <a:cs typeface="Calibri"/>
            </a:endParaRPr>
          </a:p>
          <a:p>
            <a:pPr marL="378460" indent="-286385">
              <a:lnSpc>
                <a:spcPct val="100000"/>
              </a:lnSpc>
              <a:buFont typeface="Wingdings"/>
              <a:buChar char=""/>
              <a:tabLst>
                <a:tab pos="378460" algn="l"/>
              </a:tabLst>
            </a:pPr>
            <a:r>
              <a:rPr lang="en-US" sz="1200" dirty="0">
                <a:latin typeface="Montserrat Light"/>
                <a:cs typeface="Calibri"/>
              </a:rPr>
              <a:t>Drop cases where Quantity &lt;0 or Price &lt; 0 (i.e., cancelled orders)</a:t>
            </a:r>
          </a:p>
          <a:p>
            <a:pPr marL="378460" indent="-286385">
              <a:lnSpc>
                <a:spcPct val="100000"/>
              </a:lnSpc>
              <a:buFont typeface="Wingdings"/>
              <a:buChar char=""/>
              <a:tabLst>
                <a:tab pos="378460" algn="l"/>
              </a:tabLst>
            </a:pPr>
            <a:r>
              <a:rPr lang="en-US" sz="1200" dirty="0">
                <a:latin typeface="Montserrat Light"/>
                <a:cs typeface="Calibri"/>
              </a:rPr>
              <a:t>Remove cases where </a:t>
            </a:r>
            <a:r>
              <a:rPr lang="en-US" sz="1200" dirty="0" err="1">
                <a:latin typeface="Montserrat Light"/>
                <a:cs typeface="Calibri"/>
              </a:rPr>
              <a:t>CustomerID</a:t>
            </a:r>
            <a:r>
              <a:rPr lang="en-US" sz="1200" dirty="0">
                <a:latin typeface="Montserrat Light"/>
                <a:cs typeface="Calibri"/>
              </a:rPr>
              <a:t> is missing</a:t>
            </a:r>
          </a:p>
          <a:p>
            <a:pPr marL="378460" indent="-286385">
              <a:lnSpc>
                <a:spcPct val="100000"/>
              </a:lnSpc>
              <a:buFont typeface="Wingdings"/>
              <a:buChar char=""/>
              <a:tabLst>
                <a:tab pos="378460" algn="l"/>
              </a:tabLst>
            </a:pPr>
            <a:r>
              <a:rPr lang="en-US" sz="1200" dirty="0">
                <a:latin typeface="Montserrat Light"/>
                <a:cs typeface="Calibri"/>
              </a:rPr>
              <a:t>Feature engineering( Revenue, Average Basket Size, Age etc.)</a:t>
            </a:r>
          </a:p>
        </p:txBody>
      </p:sp>
      <p:sp>
        <p:nvSpPr>
          <p:cNvPr id="40" name="object 17">
            <a:extLst>
              <a:ext uri="{FF2B5EF4-FFF2-40B4-BE49-F238E27FC236}">
                <a16:creationId xmlns:a16="http://schemas.microsoft.com/office/drawing/2014/main" id="{FBD45335-A96C-050D-C7FC-84A4B240EE62}"/>
              </a:ext>
            </a:extLst>
          </p:cNvPr>
          <p:cNvSpPr txBox="1"/>
          <p:nvPr/>
        </p:nvSpPr>
        <p:spPr>
          <a:xfrm>
            <a:off x="2902919" y="3254904"/>
            <a:ext cx="4512945" cy="1532471"/>
          </a:xfrm>
          <a:prstGeom prst="rect">
            <a:avLst/>
          </a:prstGeom>
          <a:ln w="9525">
            <a:solidFill>
              <a:srgbClr val="000000"/>
            </a:solidFill>
          </a:ln>
        </p:spPr>
        <p:txBody>
          <a:bodyPr vert="horz" wrap="square" lIns="0" tIns="54610" rIns="0" bIns="0" rtlCol="0">
            <a:spAutoFit/>
          </a:bodyPr>
          <a:lstStyle/>
          <a:p>
            <a:pPr marL="378460" indent="-286385">
              <a:lnSpc>
                <a:spcPct val="100000"/>
              </a:lnSpc>
              <a:buFont typeface="Wingdings"/>
              <a:buChar char=""/>
              <a:tabLst>
                <a:tab pos="378460" algn="l"/>
              </a:tabLst>
            </a:pPr>
            <a:r>
              <a:rPr lang="en-US" sz="1200" dirty="0">
                <a:latin typeface="Montserrat Light"/>
                <a:cs typeface="Calibri"/>
              </a:rPr>
              <a:t>Derive Recency, Frequency, and Monetary Values</a:t>
            </a:r>
          </a:p>
          <a:p>
            <a:pPr marL="378460" indent="-286385">
              <a:lnSpc>
                <a:spcPct val="100000"/>
              </a:lnSpc>
              <a:buFont typeface="Wingdings"/>
              <a:buChar char=""/>
              <a:tabLst>
                <a:tab pos="378460" algn="l"/>
              </a:tabLst>
            </a:pPr>
            <a:r>
              <a:rPr lang="en-US" sz="1200" dirty="0">
                <a:latin typeface="Montserrat Light"/>
                <a:cs typeface="Calibri"/>
              </a:rPr>
              <a:t>Assigned scores to the RFM values using Quantile-base discretization</a:t>
            </a:r>
          </a:p>
          <a:p>
            <a:pPr marL="378460" indent="-286385">
              <a:lnSpc>
                <a:spcPct val="100000"/>
              </a:lnSpc>
              <a:buFont typeface="Wingdings"/>
              <a:buChar char=""/>
              <a:tabLst>
                <a:tab pos="378460" algn="l"/>
              </a:tabLst>
            </a:pPr>
            <a:r>
              <a:rPr lang="en-US" sz="1200" dirty="0">
                <a:latin typeface="Montserrat Light"/>
                <a:cs typeface="Calibri"/>
              </a:rPr>
              <a:t>Create a combine RFM score by concatenating the scores</a:t>
            </a:r>
          </a:p>
          <a:p>
            <a:pPr marL="378460" indent="-286385">
              <a:lnSpc>
                <a:spcPct val="100000"/>
              </a:lnSpc>
              <a:buFont typeface="Wingdings"/>
              <a:buChar char=""/>
              <a:tabLst>
                <a:tab pos="378460" algn="l"/>
              </a:tabLst>
            </a:pPr>
            <a:r>
              <a:rPr lang="en-US" sz="1200" dirty="0">
                <a:latin typeface="Montserrat Light"/>
                <a:cs typeface="Calibri"/>
              </a:rPr>
              <a:t>Assign the combined score to the customer based on their RFM scores</a:t>
            </a:r>
          </a:p>
          <a:p>
            <a:pPr marL="378460" indent="-286385">
              <a:lnSpc>
                <a:spcPct val="100000"/>
              </a:lnSpc>
              <a:buFont typeface="Wingdings"/>
              <a:buChar char=""/>
              <a:tabLst>
                <a:tab pos="378460" algn="l"/>
              </a:tabLst>
            </a:pPr>
            <a:r>
              <a:rPr lang="en-US" sz="1200" dirty="0">
                <a:latin typeface="Montserrat Light"/>
                <a:cs typeface="Calibri"/>
              </a:rPr>
              <a:t>Replace the scores with labels accordingly</a:t>
            </a:r>
            <a:endParaRPr lang="en-US" sz="1200" b="1" dirty="0">
              <a:latin typeface="Montserrat Light"/>
              <a:cs typeface="Calibri"/>
            </a:endParaRPr>
          </a:p>
        </p:txBody>
      </p:sp>
      <p:sp>
        <p:nvSpPr>
          <p:cNvPr id="41" name="object 14">
            <a:extLst>
              <a:ext uri="{FF2B5EF4-FFF2-40B4-BE49-F238E27FC236}">
                <a16:creationId xmlns:a16="http://schemas.microsoft.com/office/drawing/2014/main" id="{AC175DB5-4137-9020-AFAF-D8B4313A79A5}"/>
              </a:ext>
            </a:extLst>
          </p:cNvPr>
          <p:cNvSpPr txBox="1"/>
          <p:nvPr/>
        </p:nvSpPr>
        <p:spPr>
          <a:xfrm>
            <a:off x="611238" y="1804049"/>
            <a:ext cx="2098675" cy="1132361"/>
          </a:xfrm>
          <a:prstGeom prst="rect">
            <a:avLst/>
          </a:prstGeom>
          <a:ln w="9525">
            <a:solidFill>
              <a:srgbClr val="000000"/>
            </a:solidFill>
          </a:ln>
        </p:spPr>
        <p:txBody>
          <a:bodyPr vert="horz" wrap="square" lIns="0" tIns="54610" rIns="0" bIns="0" rtlCol="0">
            <a:spAutoFit/>
          </a:bodyPr>
          <a:lstStyle/>
          <a:p>
            <a:pPr>
              <a:lnSpc>
                <a:spcPct val="100000"/>
              </a:lnSpc>
              <a:spcBef>
                <a:spcPts val="430"/>
              </a:spcBef>
            </a:pPr>
            <a:endParaRPr sz="1400" dirty="0">
              <a:latin typeface="Times New Roman"/>
              <a:cs typeface="Times New Roman"/>
            </a:endParaRPr>
          </a:p>
          <a:p>
            <a:pPr marL="91440" algn="ctr">
              <a:lnSpc>
                <a:spcPct val="100000"/>
              </a:lnSpc>
              <a:spcBef>
                <a:spcPts val="5"/>
              </a:spcBef>
            </a:pPr>
            <a:r>
              <a:rPr lang="en-US" sz="1400" b="1" dirty="0">
                <a:cs typeface="Calibri"/>
              </a:rPr>
              <a:t>Data Cleaning</a:t>
            </a:r>
          </a:p>
          <a:p>
            <a:pPr marL="91440" algn="ctr">
              <a:lnSpc>
                <a:spcPct val="100000"/>
              </a:lnSpc>
              <a:spcBef>
                <a:spcPts val="5"/>
              </a:spcBef>
            </a:pPr>
            <a:r>
              <a:rPr lang="en-US" sz="1400" b="1" dirty="0">
                <a:cs typeface="Calibri"/>
              </a:rPr>
              <a:t>&amp; </a:t>
            </a:r>
          </a:p>
          <a:p>
            <a:pPr marL="91440" algn="ctr">
              <a:lnSpc>
                <a:spcPct val="100000"/>
              </a:lnSpc>
              <a:spcBef>
                <a:spcPts val="5"/>
              </a:spcBef>
            </a:pPr>
            <a:r>
              <a:rPr lang="en-US" sz="1400" b="1" dirty="0">
                <a:cs typeface="Calibri"/>
              </a:rPr>
              <a:t>Preprocessing</a:t>
            </a:r>
          </a:p>
          <a:p>
            <a:pPr marL="91440">
              <a:lnSpc>
                <a:spcPct val="100000"/>
              </a:lnSpc>
              <a:spcBef>
                <a:spcPts val="5"/>
              </a:spcBef>
            </a:pPr>
            <a:endParaRPr sz="1400" dirty="0">
              <a:latin typeface="Calibri"/>
              <a:cs typeface="Calibri"/>
            </a:endParaRPr>
          </a:p>
        </p:txBody>
      </p:sp>
      <p:sp>
        <p:nvSpPr>
          <p:cNvPr id="42" name="object 17">
            <a:extLst>
              <a:ext uri="{FF2B5EF4-FFF2-40B4-BE49-F238E27FC236}">
                <a16:creationId xmlns:a16="http://schemas.microsoft.com/office/drawing/2014/main" id="{395853F5-DF6B-D84F-1CBA-62AE918D063C}"/>
              </a:ext>
            </a:extLst>
          </p:cNvPr>
          <p:cNvSpPr txBox="1"/>
          <p:nvPr/>
        </p:nvSpPr>
        <p:spPr>
          <a:xfrm>
            <a:off x="2902919" y="4874856"/>
            <a:ext cx="4512945" cy="1717137"/>
          </a:xfrm>
          <a:prstGeom prst="rect">
            <a:avLst/>
          </a:prstGeom>
          <a:ln w="9525">
            <a:solidFill>
              <a:srgbClr val="000000"/>
            </a:solidFill>
          </a:ln>
        </p:spPr>
        <p:txBody>
          <a:bodyPr vert="horz" wrap="square" lIns="0" tIns="54610" rIns="0" bIns="0" rtlCol="0">
            <a:spAutoFit/>
          </a:bodyPr>
          <a:lstStyle/>
          <a:p>
            <a:pPr marL="378460" indent="-286385">
              <a:lnSpc>
                <a:spcPct val="100000"/>
              </a:lnSpc>
              <a:buFont typeface="Wingdings"/>
              <a:buChar char=""/>
              <a:tabLst>
                <a:tab pos="378460" algn="l"/>
              </a:tabLst>
            </a:pPr>
            <a:r>
              <a:rPr lang="en-US" sz="1200" dirty="0">
                <a:latin typeface="Montserrat Light"/>
                <a:cs typeface="Calibri"/>
              </a:rPr>
              <a:t>In addition to the RFM values, obtain Average Basket Size and Age for each customer.</a:t>
            </a:r>
          </a:p>
          <a:p>
            <a:pPr marL="378460" indent="-286385">
              <a:lnSpc>
                <a:spcPct val="100000"/>
              </a:lnSpc>
              <a:buFont typeface="Wingdings"/>
              <a:buChar char=""/>
              <a:tabLst>
                <a:tab pos="378460" algn="l"/>
              </a:tabLst>
            </a:pPr>
            <a:r>
              <a:rPr lang="en-US" sz="1200" dirty="0">
                <a:latin typeface="Montserrat Light"/>
                <a:cs typeface="Calibri"/>
              </a:rPr>
              <a:t>Define a pipeline for variable transformation (</a:t>
            </a:r>
            <a:r>
              <a:rPr lang="en-US" sz="1200" b="1" dirty="0">
                <a:latin typeface="Montserrat Light"/>
                <a:cs typeface="Calibri"/>
              </a:rPr>
              <a:t>Continuous: scale and Categorical: One-Hot Encoding </a:t>
            </a:r>
            <a:r>
              <a:rPr lang="en-US" sz="1200" dirty="0">
                <a:latin typeface="Montserrat Light"/>
                <a:cs typeface="Calibri"/>
              </a:rPr>
              <a:t>)</a:t>
            </a:r>
          </a:p>
          <a:p>
            <a:pPr marL="378460" indent="-286385">
              <a:lnSpc>
                <a:spcPct val="100000"/>
              </a:lnSpc>
              <a:buFont typeface="Wingdings"/>
              <a:buChar char=""/>
              <a:tabLst>
                <a:tab pos="378460" algn="l"/>
              </a:tabLst>
            </a:pPr>
            <a:r>
              <a:rPr lang="en-US" sz="1200" dirty="0">
                <a:latin typeface="Montserrat Light"/>
                <a:cs typeface="Calibri"/>
              </a:rPr>
              <a:t>Choose k (number of clusters) using Elbow plot and Silhouette scores.</a:t>
            </a:r>
          </a:p>
          <a:p>
            <a:pPr marL="378460" indent="-286385">
              <a:lnSpc>
                <a:spcPct val="100000"/>
              </a:lnSpc>
              <a:buFont typeface="Wingdings"/>
              <a:buChar char=""/>
              <a:tabLst>
                <a:tab pos="378460" algn="l"/>
              </a:tabLst>
            </a:pPr>
            <a:r>
              <a:rPr lang="en-US" sz="1200" dirty="0">
                <a:latin typeface="Montserrat Light"/>
                <a:cs typeface="Calibri"/>
              </a:rPr>
              <a:t>Train the model using k and the pipeline.</a:t>
            </a:r>
          </a:p>
          <a:p>
            <a:pPr marL="378460" indent="-286385">
              <a:lnSpc>
                <a:spcPct val="100000"/>
              </a:lnSpc>
              <a:buFont typeface="Wingdings"/>
              <a:buChar char=""/>
              <a:tabLst>
                <a:tab pos="378460" algn="l"/>
              </a:tabLst>
            </a:pPr>
            <a:r>
              <a:rPr lang="en-US" sz="1200" dirty="0">
                <a:latin typeface="Montserrat Light"/>
                <a:cs typeface="Calibri"/>
              </a:rPr>
              <a:t>Predict score and label customers based on average RFM values.</a:t>
            </a:r>
          </a:p>
        </p:txBody>
      </p:sp>
      <p:pic>
        <p:nvPicPr>
          <p:cNvPr id="45" name="object 3">
            <a:extLst>
              <a:ext uri="{FF2B5EF4-FFF2-40B4-BE49-F238E27FC236}">
                <a16:creationId xmlns:a16="http://schemas.microsoft.com/office/drawing/2014/main" id="{10ABBC3A-B0D6-6EF0-9415-25C07034437D}"/>
              </a:ext>
            </a:extLst>
          </p:cNvPr>
          <p:cNvPicPr/>
          <p:nvPr/>
        </p:nvPicPr>
        <p:blipFill>
          <a:blip r:embed="rId3" cstate="print"/>
          <a:stretch>
            <a:fillRect/>
          </a:stretch>
        </p:blipFill>
        <p:spPr>
          <a:xfrm>
            <a:off x="-10205" y="6819830"/>
            <a:ext cx="12188952" cy="170689"/>
          </a:xfrm>
          <a:prstGeom prst="rect">
            <a:avLst/>
          </a:prstGeom>
        </p:spPr>
      </p:pic>
      <p:sp>
        <p:nvSpPr>
          <p:cNvPr id="2" name="Title 2">
            <a:extLst>
              <a:ext uri="{FF2B5EF4-FFF2-40B4-BE49-F238E27FC236}">
                <a16:creationId xmlns:a16="http://schemas.microsoft.com/office/drawing/2014/main" id="{040886BA-DE06-B3EB-D65D-D76513CF6965}"/>
              </a:ext>
            </a:extLst>
          </p:cNvPr>
          <p:cNvSpPr txBox="1">
            <a:spLocks/>
          </p:cNvSpPr>
          <p:nvPr/>
        </p:nvSpPr>
        <p:spPr>
          <a:xfrm>
            <a:off x="2220" y="23191"/>
            <a:ext cx="7709220" cy="688181"/>
          </a:xfrm>
          <a:prstGeom prst="rect">
            <a:avLst/>
          </a:prstGeom>
        </p:spPr>
        <p:txBody>
          <a:bodyPr vert="horz" wrap="square" lIns="109728" tIns="68580" rIns="109728" bIns="6858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GB" sz="3600" spc="-77" dirty="0">
                <a:gradFill>
                  <a:gsLst>
                    <a:gs pos="1250">
                      <a:srgbClr val="505050"/>
                    </a:gs>
                    <a:gs pos="100000">
                      <a:srgbClr val="505050"/>
                    </a:gs>
                  </a:gsLst>
                  <a:lin ang="5400000" scaled="0"/>
                </a:gradFill>
                <a:latin typeface="Segoe UI Light"/>
              </a:rPr>
              <a:t>Customer Segmentation</a:t>
            </a:r>
          </a:p>
        </p:txBody>
      </p:sp>
      <p:grpSp>
        <p:nvGrpSpPr>
          <p:cNvPr id="9" name="Group 8">
            <a:extLst>
              <a:ext uri="{FF2B5EF4-FFF2-40B4-BE49-F238E27FC236}">
                <a16:creationId xmlns:a16="http://schemas.microsoft.com/office/drawing/2014/main" id="{7616AE21-56F7-1A6B-7794-F9E494DD6C16}"/>
              </a:ext>
            </a:extLst>
          </p:cNvPr>
          <p:cNvGrpSpPr/>
          <p:nvPr/>
        </p:nvGrpSpPr>
        <p:grpSpPr>
          <a:xfrm>
            <a:off x="174343" y="662392"/>
            <a:ext cx="2753524" cy="254040"/>
            <a:chOff x="172122" y="677264"/>
            <a:chExt cx="2753524" cy="254040"/>
          </a:xfrm>
        </p:grpSpPr>
        <p:cxnSp>
          <p:nvCxnSpPr>
            <p:cNvPr id="10" name="Straight Connector 9">
              <a:extLst>
                <a:ext uri="{FF2B5EF4-FFF2-40B4-BE49-F238E27FC236}">
                  <a16:creationId xmlns:a16="http://schemas.microsoft.com/office/drawing/2014/main" id="{4E524678-90D0-1C4B-4203-97F0D5DD141D}"/>
                </a:ext>
              </a:extLst>
            </p:cNvPr>
            <p:cNvCxnSpPr/>
            <p:nvPr/>
          </p:nvCxnSpPr>
          <p:spPr>
            <a:xfrm>
              <a:off x="172122" y="677264"/>
              <a:ext cx="2753524" cy="0"/>
            </a:xfrm>
            <a:prstGeom prst="line">
              <a:avLst/>
            </a:prstGeom>
            <a:ln w="3810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CEAD6B-D0A2-D3DC-DBAA-3C070A8C4198}"/>
                </a:ext>
              </a:extLst>
            </p:cNvPr>
            <p:cNvCxnSpPr>
              <a:cxnSpLocks/>
            </p:cNvCxnSpPr>
            <p:nvPr/>
          </p:nvCxnSpPr>
          <p:spPr>
            <a:xfrm>
              <a:off x="172122" y="769098"/>
              <a:ext cx="2033196" cy="0"/>
            </a:xfrm>
            <a:prstGeom prst="line">
              <a:avLst/>
            </a:prstGeom>
            <a:ln w="28575">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03B5F56-1E4B-7CC7-D5D4-FF20DAEBEAC7}"/>
                </a:ext>
              </a:extLst>
            </p:cNvPr>
            <p:cNvCxnSpPr>
              <a:cxnSpLocks/>
            </p:cNvCxnSpPr>
            <p:nvPr/>
          </p:nvCxnSpPr>
          <p:spPr>
            <a:xfrm>
              <a:off x="172122" y="859096"/>
              <a:ext cx="1398494" cy="0"/>
            </a:xfrm>
            <a:prstGeom prst="line">
              <a:avLst/>
            </a:prstGeom>
            <a:ln w="1905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256A8C0-6D41-7703-FE7E-9B331693F04C}"/>
                </a:ext>
              </a:extLst>
            </p:cNvPr>
            <p:cNvCxnSpPr>
              <a:cxnSpLocks/>
            </p:cNvCxnSpPr>
            <p:nvPr/>
          </p:nvCxnSpPr>
          <p:spPr>
            <a:xfrm>
              <a:off x="172122" y="931304"/>
              <a:ext cx="774551" cy="0"/>
            </a:xfrm>
            <a:prstGeom prst="line">
              <a:avLst/>
            </a:prstGeom>
            <a:ln w="12700">
              <a:solidFill>
                <a:srgbClr val="DD4507"/>
              </a:solidFill>
            </a:ln>
          </p:spPr>
          <p:style>
            <a:lnRef idx="1">
              <a:schemeClr val="accent1"/>
            </a:lnRef>
            <a:fillRef idx="0">
              <a:schemeClr val="accent1"/>
            </a:fillRef>
            <a:effectRef idx="0">
              <a:schemeClr val="accent1"/>
            </a:effectRef>
            <a:fontRef idx="minor">
              <a:schemeClr val="tx1"/>
            </a:fontRef>
          </p:style>
        </p:cxnSp>
      </p:grpSp>
      <p:sp>
        <p:nvSpPr>
          <p:cNvPr id="15" name="object 3">
            <a:extLst>
              <a:ext uri="{FF2B5EF4-FFF2-40B4-BE49-F238E27FC236}">
                <a16:creationId xmlns:a16="http://schemas.microsoft.com/office/drawing/2014/main" id="{F105F714-475D-E901-3BFD-32E34571D62D}"/>
              </a:ext>
            </a:extLst>
          </p:cNvPr>
          <p:cNvSpPr txBox="1"/>
          <p:nvPr/>
        </p:nvSpPr>
        <p:spPr>
          <a:xfrm>
            <a:off x="8464271" y="1128707"/>
            <a:ext cx="2893287" cy="258404"/>
          </a:xfrm>
          <a:prstGeom prst="rect">
            <a:avLst/>
          </a:prstGeom>
        </p:spPr>
        <p:txBody>
          <a:bodyPr vert="horz" wrap="square" lIns="0" tIns="12065" rIns="0" bIns="0" rtlCol="0">
            <a:spAutoFit/>
          </a:bodyPr>
          <a:lstStyle/>
          <a:p>
            <a:pPr marL="12700">
              <a:lnSpc>
                <a:spcPct val="100000"/>
              </a:lnSpc>
              <a:spcBef>
                <a:spcPts val="95"/>
              </a:spcBef>
            </a:pPr>
            <a:r>
              <a:rPr lang="en-US" sz="1600" b="1" spc="155" dirty="0">
                <a:solidFill>
                  <a:srgbClr val="CC0000"/>
                </a:solidFill>
                <a:latin typeface="Tahoma"/>
                <a:cs typeface="Tahoma"/>
              </a:rPr>
              <a:t>EVALUATION CRITERIA</a:t>
            </a:r>
            <a:endParaRPr sz="1600" dirty="0">
              <a:latin typeface="Tahoma"/>
              <a:cs typeface="Tahoma"/>
            </a:endParaRPr>
          </a:p>
        </p:txBody>
      </p:sp>
      <p:sp>
        <p:nvSpPr>
          <p:cNvPr id="16" name="object 4">
            <a:extLst>
              <a:ext uri="{FF2B5EF4-FFF2-40B4-BE49-F238E27FC236}">
                <a16:creationId xmlns:a16="http://schemas.microsoft.com/office/drawing/2014/main" id="{8B3B3A2C-B9D3-05D1-158C-24A23E934075}"/>
              </a:ext>
            </a:extLst>
          </p:cNvPr>
          <p:cNvSpPr/>
          <p:nvPr/>
        </p:nvSpPr>
        <p:spPr>
          <a:xfrm flipV="1">
            <a:off x="7692239" y="1437091"/>
            <a:ext cx="4386444" cy="45719"/>
          </a:xfrm>
          <a:custGeom>
            <a:avLst/>
            <a:gdLst/>
            <a:ahLst/>
            <a:cxnLst/>
            <a:rect l="l" t="t" r="r" b="b"/>
            <a:pathLst>
              <a:path w="4226560">
                <a:moveTo>
                  <a:pt x="0" y="0"/>
                </a:moveTo>
                <a:lnTo>
                  <a:pt x="4226052" y="0"/>
                </a:lnTo>
              </a:path>
            </a:pathLst>
          </a:custGeom>
          <a:ln w="19050">
            <a:solidFill>
              <a:srgbClr val="CC0000"/>
            </a:solidFill>
          </a:ln>
        </p:spPr>
        <p:txBody>
          <a:bodyPr wrap="square" lIns="0" tIns="0" rIns="0" bIns="0" rtlCol="0"/>
          <a:lstStyle/>
          <a:p>
            <a:endParaRPr/>
          </a:p>
        </p:txBody>
      </p:sp>
      <p:sp>
        <p:nvSpPr>
          <p:cNvPr id="17" name="object 7">
            <a:extLst>
              <a:ext uri="{FF2B5EF4-FFF2-40B4-BE49-F238E27FC236}">
                <a16:creationId xmlns:a16="http://schemas.microsoft.com/office/drawing/2014/main" id="{84A173F0-1DE4-BD5B-6CB4-3AE588271917}"/>
              </a:ext>
            </a:extLst>
          </p:cNvPr>
          <p:cNvSpPr txBox="1"/>
          <p:nvPr/>
        </p:nvSpPr>
        <p:spPr>
          <a:xfrm>
            <a:off x="7569446" y="5211674"/>
            <a:ext cx="4509238" cy="1109278"/>
          </a:xfrm>
          <a:prstGeom prst="rect">
            <a:avLst/>
          </a:prstGeom>
          <a:ln w="12700">
            <a:solidFill>
              <a:srgbClr val="F30009"/>
            </a:solidFill>
          </a:ln>
        </p:spPr>
        <p:txBody>
          <a:bodyPr vert="horz" wrap="square" lIns="0" tIns="184150" rIns="0" bIns="0" rtlCol="0">
            <a:spAutoFit/>
          </a:bodyPr>
          <a:lstStyle/>
          <a:p>
            <a:pPr marL="377190" indent="-286385">
              <a:spcBef>
                <a:spcPts val="45"/>
              </a:spcBef>
              <a:buSzPct val="71428"/>
              <a:buFont typeface="Courier New"/>
              <a:buChar char="o"/>
              <a:tabLst>
                <a:tab pos="377190" algn="l"/>
              </a:tabLst>
            </a:pPr>
            <a:r>
              <a:rPr lang="en-US" sz="1200" dirty="0">
                <a:latin typeface="Montserrat Light"/>
                <a:cs typeface="Calibri"/>
              </a:rPr>
              <a:t>Absence of outliers</a:t>
            </a:r>
            <a:endParaRPr lang="en-US" sz="1200" spc="-10" dirty="0">
              <a:latin typeface="Montserrat Light"/>
              <a:cs typeface="Calibri"/>
            </a:endParaRPr>
          </a:p>
          <a:p>
            <a:pPr marL="377190" indent="-286385">
              <a:lnSpc>
                <a:spcPct val="100000"/>
              </a:lnSpc>
              <a:spcBef>
                <a:spcPts val="45"/>
              </a:spcBef>
              <a:buSzPct val="71428"/>
              <a:buFont typeface="Courier New"/>
              <a:buChar char="o"/>
              <a:tabLst>
                <a:tab pos="377190" algn="l"/>
              </a:tabLst>
            </a:pPr>
            <a:r>
              <a:rPr lang="en-US" sz="1200" spc="-10" dirty="0">
                <a:latin typeface="Montserrat Light"/>
                <a:cs typeface="Calibri"/>
              </a:rPr>
              <a:t>No strong relationship between variables under study</a:t>
            </a:r>
          </a:p>
          <a:p>
            <a:pPr marL="377190" indent="-286385">
              <a:lnSpc>
                <a:spcPct val="100000"/>
              </a:lnSpc>
              <a:spcBef>
                <a:spcPts val="45"/>
              </a:spcBef>
              <a:buSzPct val="71428"/>
              <a:buFont typeface="Courier New"/>
              <a:buChar char="o"/>
              <a:tabLst>
                <a:tab pos="377190" algn="l"/>
              </a:tabLst>
            </a:pPr>
            <a:r>
              <a:rPr lang="en-US" sz="1200" spc="-10" dirty="0">
                <a:latin typeface="Montserrat Light"/>
                <a:cs typeface="Calibri"/>
              </a:rPr>
              <a:t>Data must be standardized</a:t>
            </a:r>
          </a:p>
          <a:p>
            <a:pPr marL="377190" indent="-286385">
              <a:lnSpc>
                <a:spcPct val="100000"/>
              </a:lnSpc>
              <a:spcBef>
                <a:spcPts val="45"/>
              </a:spcBef>
              <a:buSzPct val="71428"/>
              <a:buFont typeface="Courier New"/>
              <a:buChar char="o"/>
              <a:tabLst>
                <a:tab pos="377190" algn="l"/>
              </a:tabLst>
            </a:pPr>
            <a:r>
              <a:rPr lang="en-US" sz="1200" spc="-10" dirty="0">
                <a:latin typeface="Montserrat Light"/>
                <a:cs typeface="Calibri"/>
              </a:rPr>
              <a:t>k value must give a strong balance of a lower SSE (from the Elbow plot) and a high silhouette score</a:t>
            </a:r>
          </a:p>
        </p:txBody>
      </p:sp>
      <p:sp>
        <p:nvSpPr>
          <p:cNvPr id="19" name="object 13">
            <a:extLst>
              <a:ext uri="{FF2B5EF4-FFF2-40B4-BE49-F238E27FC236}">
                <a16:creationId xmlns:a16="http://schemas.microsoft.com/office/drawing/2014/main" id="{39DB10C0-BBDB-9A53-DFF9-EF2DE0505C2D}"/>
              </a:ext>
            </a:extLst>
          </p:cNvPr>
          <p:cNvSpPr txBox="1"/>
          <p:nvPr/>
        </p:nvSpPr>
        <p:spPr>
          <a:xfrm>
            <a:off x="7526458" y="1882364"/>
            <a:ext cx="4552225" cy="1183657"/>
          </a:xfrm>
          <a:prstGeom prst="rect">
            <a:avLst/>
          </a:prstGeom>
          <a:ln w="12700">
            <a:solidFill>
              <a:srgbClr val="F30009"/>
            </a:solidFill>
          </a:ln>
        </p:spPr>
        <p:txBody>
          <a:bodyPr vert="horz" wrap="square" lIns="0" tIns="74930" rIns="0" bIns="0" rtlCol="0">
            <a:spAutoFit/>
          </a:bodyPr>
          <a:lstStyle/>
          <a:p>
            <a:pPr marL="377190" indent="-286385">
              <a:lnSpc>
                <a:spcPct val="100000"/>
              </a:lnSpc>
              <a:spcBef>
                <a:spcPts val="45"/>
              </a:spcBef>
              <a:buFont typeface="Courier New"/>
              <a:buChar char="o"/>
              <a:tabLst>
                <a:tab pos="377190" algn="l"/>
              </a:tabLst>
            </a:pPr>
            <a:r>
              <a:rPr lang="en-US" sz="1200" dirty="0">
                <a:latin typeface="Montserrat Light"/>
                <a:cs typeface="Calibri"/>
              </a:rPr>
              <a:t>Handle missing data holistically</a:t>
            </a:r>
          </a:p>
          <a:p>
            <a:pPr marL="377190" indent="-286385">
              <a:lnSpc>
                <a:spcPct val="100000"/>
              </a:lnSpc>
              <a:spcBef>
                <a:spcPts val="45"/>
              </a:spcBef>
              <a:buFont typeface="Courier New"/>
              <a:buChar char="o"/>
              <a:tabLst>
                <a:tab pos="377190" algn="l"/>
              </a:tabLst>
            </a:pPr>
            <a:r>
              <a:rPr lang="en-US" sz="1200" dirty="0">
                <a:latin typeface="Montserrat Light"/>
                <a:cs typeface="Calibri"/>
              </a:rPr>
              <a:t>Apply standardization with features that have different scales.</a:t>
            </a:r>
          </a:p>
          <a:p>
            <a:pPr marL="377190" indent="-286385">
              <a:lnSpc>
                <a:spcPct val="100000"/>
              </a:lnSpc>
              <a:spcBef>
                <a:spcPts val="45"/>
              </a:spcBef>
              <a:buFont typeface="Courier New"/>
              <a:buChar char="o"/>
              <a:tabLst>
                <a:tab pos="377190" algn="l"/>
              </a:tabLst>
            </a:pPr>
            <a:r>
              <a:rPr lang="en-US" sz="1200" dirty="0">
                <a:latin typeface="Montserrat Light"/>
                <a:cs typeface="Calibri"/>
              </a:rPr>
              <a:t>Check and remove duplicate entries to maintain data integrity</a:t>
            </a:r>
          </a:p>
          <a:p>
            <a:pPr marL="377190" indent="-286385">
              <a:lnSpc>
                <a:spcPct val="100000"/>
              </a:lnSpc>
              <a:spcBef>
                <a:spcPts val="45"/>
              </a:spcBef>
              <a:buFont typeface="Courier New"/>
              <a:buChar char="o"/>
              <a:tabLst>
                <a:tab pos="377190" algn="l"/>
              </a:tabLst>
            </a:pPr>
            <a:r>
              <a:rPr lang="en-US" sz="1200" dirty="0">
                <a:latin typeface="Montserrat Light"/>
                <a:cs typeface="Calibri"/>
              </a:rPr>
              <a:t>Ensure cleanliness, completeness, and relevancy.</a:t>
            </a:r>
          </a:p>
        </p:txBody>
      </p:sp>
      <p:sp>
        <p:nvSpPr>
          <p:cNvPr id="20" name="object 7">
            <a:extLst>
              <a:ext uri="{FF2B5EF4-FFF2-40B4-BE49-F238E27FC236}">
                <a16:creationId xmlns:a16="http://schemas.microsoft.com/office/drawing/2014/main" id="{44555E6E-4827-418A-377E-8C56C5E4AD22}"/>
              </a:ext>
            </a:extLst>
          </p:cNvPr>
          <p:cNvSpPr txBox="1"/>
          <p:nvPr/>
        </p:nvSpPr>
        <p:spPr>
          <a:xfrm>
            <a:off x="7565738" y="3634451"/>
            <a:ext cx="4512945" cy="555280"/>
          </a:xfrm>
          <a:prstGeom prst="rect">
            <a:avLst/>
          </a:prstGeom>
          <a:ln w="12700">
            <a:solidFill>
              <a:srgbClr val="F30009"/>
            </a:solidFill>
          </a:ln>
        </p:spPr>
        <p:txBody>
          <a:bodyPr vert="horz" wrap="square" lIns="0" tIns="184150" rIns="0" bIns="0" rtlCol="0">
            <a:spAutoFit/>
          </a:bodyPr>
          <a:lstStyle/>
          <a:p>
            <a:pPr marL="377190" indent="-286385">
              <a:lnSpc>
                <a:spcPct val="100000"/>
              </a:lnSpc>
              <a:spcBef>
                <a:spcPts val="45"/>
              </a:spcBef>
              <a:buSzPct val="71428"/>
              <a:buFont typeface="Courier New"/>
              <a:buChar char="o"/>
              <a:tabLst>
                <a:tab pos="377190" algn="l"/>
              </a:tabLst>
            </a:pPr>
            <a:r>
              <a:rPr lang="en-US" sz="1200" spc="-10" dirty="0">
                <a:latin typeface="Montserrat Light"/>
                <a:cs typeface="Calibri"/>
              </a:rPr>
              <a:t>Ensure the segmentation logic is set up to create distinct groups without significant overlap.</a:t>
            </a:r>
          </a:p>
        </p:txBody>
      </p:sp>
    </p:spTree>
    <p:extLst>
      <p:ext uri="{BB962C8B-B14F-4D97-AF65-F5344CB8AC3E}">
        <p14:creationId xmlns:p14="http://schemas.microsoft.com/office/powerpoint/2010/main" val="1822054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75C20-A68D-CC8B-21C0-8917ABB78434}"/>
            </a:ext>
          </a:extLst>
        </p:cNvPr>
        <p:cNvGrpSpPr/>
        <p:nvPr/>
      </p:nvGrpSpPr>
      <p:grpSpPr>
        <a:xfrm>
          <a:off x="0" y="0"/>
          <a:ext cx="0" cy="0"/>
          <a:chOff x="0" y="0"/>
          <a:chExt cx="0" cy="0"/>
        </a:xfrm>
      </p:grpSpPr>
      <p:sp>
        <p:nvSpPr>
          <p:cNvPr id="40" name="Freeform 2">
            <a:extLst>
              <a:ext uri="{FF2B5EF4-FFF2-40B4-BE49-F238E27FC236}">
                <a16:creationId xmlns:a16="http://schemas.microsoft.com/office/drawing/2014/main" id="{A2E4C4BF-0EF8-0B87-BB47-28A3C7015EB2}"/>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NG" dirty="0"/>
          </a:p>
        </p:txBody>
      </p:sp>
      <p:sp>
        <p:nvSpPr>
          <p:cNvPr id="89" name="Title 2">
            <a:extLst>
              <a:ext uri="{FF2B5EF4-FFF2-40B4-BE49-F238E27FC236}">
                <a16:creationId xmlns:a16="http://schemas.microsoft.com/office/drawing/2014/main" id="{EC4CA729-3F1A-97D6-413E-934D810D7D45}"/>
              </a:ext>
            </a:extLst>
          </p:cNvPr>
          <p:cNvSpPr txBox="1">
            <a:spLocks/>
          </p:cNvSpPr>
          <p:nvPr/>
        </p:nvSpPr>
        <p:spPr>
          <a:xfrm>
            <a:off x="2220" y="23191"/>
            <a:ext cx="6917168" cy="688181"/>
          </a:xfrm>
          <a:prstGeom prst="rect">
            <a:avLst/>
          </a:prstGeom>
        </p:spPr>
        <p:txBody>
          <a:bodyPr vert="horz" wrap="square" lIns="109728" tIns="68580" rIns="109728" bIns="6858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GB" sz="3600" spc="-77" dirty="0">
                <a:gradFill>
                  <a:gsLst>
                    <a:gs pos="1250">
                      <a:srgbClr val="505050"/>
                    </a:gs>
                    <a:gs pos="100000">
                      <a:srgbClr val="505050"/>
                    </a:gs>
                  </a:gsLst>
                  <a:lin ang="5400000" scaled="0"/>
                </a:gradFill>
                <a:latin typeface="Segoe UI Light"/>
              </a:rPr>
              <a:t>Exploratory Data Analysis (EDA)</a:t>
            </a:r>
          </a:p>
        </p:txBody>
      </p:sp>
      <p:grpSp>
        <p:nvGrpSpPr>
          <p:cNvPr id="90" name="Group 89">
            <a:extLst>
              <a:ext uri="{FF2B5EF4-FFF2-40B4-BE49-F238E27FC236}">
                <a16:creationId xmlns:a16="http://schemas.microsoft.com/office/drawing/2014/main" id="{BCB04D86-9C1D-43E9-FA08-BFC6E8C47EDA}"/>
              </a:ext>
            </a:extLst>
          </p:cNvPr>
          <p:cNvGrpSpPr/>
          <p:nvPr/>
        </p:nvGrpSpPr>
        <p:grpSpPr>
          <a:xfrm>
            <a:off x="174343" y="662392"/>
            <a:ext cx="2753524" cy="254040"/>
            <a:chOff x="172122" y="677264"/>
            <a:chExt cx="2753524" cy="254040"/>
          </a:xfrm>
        </p:grpSpPr>
        <p:cxnSp>
          <p:nvCxnSpPr>
            <p:cNvPr id="91" name="Straight Connector 90">
              <a:extLst>
                <a:ext uri="{FF2B5EF4-FFF2-40B4-BE49-F238E27FC236}">
                  <a16:creationId xmlns:a16="http://schemas.microsoft.com/office/drawing/2014/main" id="{6451197F-38FF-BC46-A37D-57707AAD090A}"/>
                </a:ext>
              </a:extLst>
            </p:cNvPr>
            <p:cNvCxnSpPr/>
            <p:nvPr/>
          </p:nvCxnSpPr>
          <p:spPr>
            <a:xfrm>
              <a:off x="172122" y="677264"/>
              <a:ext cx="2753524" cy="0"/>
            </a:xfrm>
            <a:prstGeom prst="line">
              <a:avLst/>
            </a:prstGeom>
            <a:ln w="3810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470BDC3-968A-57A5-1738-D4237B984B46}"/>
                </a:ext>
              </a:extLst>
            </p:cNvPr>
            <p:cNvCxnSpPr>
              <a:cxnSpLocks/>
            </p:cNvCxnSpPr>
            <p:nvPr/>
          </p:nvCxnSpPr>
          <p:spPr>
            <a:xfrm>
              <a:off x="172122" y="769098"/>
              <a:ext cx="2033196" cy="0"/>
            </a:xfrm>
            <a:prstGeom prst="line">
              <a:avLst/>
            </a:prstGeom>
            <a:ln w="28575">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ECCE6AD-6B68-3A9C-3119-412558A31AA4}"/>
                </a:ext>
              </a:extLst>
            </p:cNvPr>
            <p:cNvCxnSpPr>
              <a:cxnSpLocks/>
            </p:cNvCxnSpPr>
            <p:nvPr/>
          </p:nvCxnSpPr>
          <p:spPr>
            <a:xfrm>
              <a:off x="172122" y="859096"/>
              <a:ext cx="1398494" cy="0"/>
            </a:xfrm>
            <a:prstGeom prst="line">
              <a:avLst/>
            </a:prstGeom>
            <a:ln w="1905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908F820-5956-DD20-6E71-7A8807ECAD0B}"/>
                </a:ext>
              </a:extLst>
            </p:cNvPr>
            <p:cNvCxnSpPr>
              <a:cxnSpLocks/>
            </p:cNvCxnSpPr>
            <p:nvPr/>
          </p:nvCxnSpPr>
          <p:spPr>
            <a:xfrm>
              <a:off x="172122" y="931304"/>
              <a:ext cx="774551" cy="0"/>
            </a:xfrm>
            <a:prstGeom prst="line">
              <a:avLst/>
            </a:prstGeom>
            <a:ln w="12700">
              <a:solidFill>
                <a:srgbClr val="DD4507"/>
              </a:solidFill>
            </a:ln>
          </p:spPr>
          <p:style>
            <a:lnRef idx="1">
              <a:schemeClr val="accent1"/>
            </a:lnRef>
            <a:fillRef idx="0">
              <a:schemeClr val="accent1"/>
            </a:fillRef>
            <a:effectRef idx="0">
              <a:schemeClr val="accent1"/>
            </a:effectRef>
            <a:fontRef idx="minor">
              <a:schemeClr val="tx1"/>
            </a:fontRef>
          </p:style>
        </p:cxnSp>
      </p:grpSp>
      <p:pic>
        <p:nvPicPr>
          <p:cNvPr id="47" name="object 3">
            <a:extLst>
              <a:ext uri="{FF2B5EF4-FFF2-40B4-BE49-F238E27FC236}">
                <a16:creationId xmlns:a16="http://schemas.microsoft.com/office/drawing/2014/main" id="{273676D0-F050-F25D-8613-57236921C2F1}"/>
              </a:ext>
            </a:extLst>
          </p:cNvPr>
          <p:cNvPicPr/>
          <p:nvPr/>
        </p:nvPicPr>
        <p:blipFill>
          <a:blip r:embed="rId3" cstate="print"/>
          <a:stretch>
            <a:fillRect/>
          </a:stretch>
        </p:blipFill>
        <p:spPr>
          <a:xfrm>
            <a:off x="-10205" y="6819830"/>
            <a:ext cx="12188952" cy="170689"/>
          </a:xfrm>
          <a:prstGeom prst="rect">
            <a:avLst/>
          </a:prstGeom>
        </p:spPr>
      </p:pic>
      <p:pic>
        <p:nvPicPr>
          <p:cNvPr id="1026" name="Picture 2">
            <a:extLst>
              <a:ext uri="{FF2B5EF4-FFF2-40B4-BE49-F238E27FC236}">
                <a16:creationId xmlns:a16="http://schemas.microsoft.com/office/drawing/2014/main" id="{D562E879-2561-8F10-690B-CDA824E098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50" y="1065087"/>
            <a:ext cx="5081450" cy="3492669"/>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13">
            <a:extLst>
              <a:ext uri="{FF2B5EF4-FFF2-40B4-BE49-F238E27FC236}">
                <a16:creationId xmlns:a16="http://schemas.microsoft.com/office/drawing/2014/main" id="{A83BD6AB-C4E5-3D83-3014-50190A7FB313}"/>
              </a:ext>
            </a:extLst>
          </p:cNvPr>
          <p:cNvSpPr/>
          <p:nvPr/>
        </p:nvSpPr>
        <p:spPr>
          <a:xfrm>
            <a:off x="10840764" y="5716419"/>
            <a:ext cx="1361441" cy="1274100"/>
          </a:xfrm>
          <a:custGeom>
            <a:avLst/>
            <a:gdLst/>
            <a:ahLst/>
            <a:cxnLst/>
            <a:rect l="l" t="t" r="r" b="b"/>
            <a:pathLst>
              <a:path w="3650772" h="2669627">
                <a:moveTo>
                  <a:pt x="0" y="0"/>
                </a:moveTo>
                <a:lnTo>
                  <a:pt x="3650772" y="0"/>
                </a:lnTo>
                <a:lnTo>
                  <a:pt x="3650772" y="2669627"/>
                </a:lnTo>
                <a:lnTo>
                  <a:pt x="0" y="26696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9">
            <a:extLst>
              <a:ext uri="{FF2B5EF4-FFF2-40B4-BE49-F238E27FC236}">
                <a16:creationId xmlns:a16="http://schemas.microsoft.com/office/drawing/2014/main" id="{1F05D011-3B62-02B4-A700-303508DB4092}"/>
              </a:ext>
            </a:extLst>
          </p:cNvPr>
          <p:cNvSpPr txBox="1"/>
          <p:nvPr/>
        </p:nvSpPr>
        <p:spPr>
          <a:xfrm>
            <a:off x="201749" y="4778618"/>
            <a:ext cx="5081449" cy="479170"/>
          </a:xfrm>
          <a:prstGeom prst="rect">
            <a:avLst/>
          </a:prstGeom>
        </p:spPr>
        <p:txBody>
          <a:bodyPr wrap="square" lIns="0" tIns="0" rIns="0" bIns="0" rtlCol="0" anchor="t">
            <a:spAutoFit/>
          </a:bodyPr>
          <a:lstStyle/>
          <a:p>
            <a:pPr algn="just">
              <a:lnSpc>
                <a:spcPct val="150000"/>
              </a:lnSpc>
              <a:spcBef>
                <a:spcPct val="0"/>
              </a:spcBef>
            </a:pPr>
            <a:r>
              <a:rPr lang="en-US" sz="1100" b="1" spc="131" dirty="0">
                <a:solidFill>
                  <a:srgbClr val="231F20"/>
                </a:solidFill>
                <a:latin typeface="Montserrat Light"/>
              </a:rPr>
              <a:t>UK is the most significant market based on sales and number of customer, followed by Netherlands and Ireland</a:t>
            </a:r>
          </a:p>
        </p:txBody>
      </p:sp>
      <p:pic>
        <p:nvPicPr>
          <p:cNvPr id="1029" name="Picture 5">
            <a:extLst>
              <a:ext uri="{FF2B5EF4-FFF2-40B4-BE49-F238E27FC236}">
                <a16:creationId xmlns:a16="http://schemas.microsoft.com/office/drawing/2014/main" id="{25BCD9B8-495D-E14D-84B0-FACAA15ED1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1549" y="1065087"/>
            <a:ext cx="6107609" cy="34754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9">
            <a:extLst>
              <a:ext uri="{FF2B5EF4-FFF2-40B4-BE49-F238E27FC236}">
                <a16:creationId xmlns:a16="http://schemas.microsoft.com/office/drawing/2014/main" id="{7F58E424-AC57-9F11-622B-C13A047F8922}"/>
              </a:ext>
            </a:extLst>
          </p:cNvPr>
          <p:cNvSpPr txBox="1"/>
          <p:nvPr/>
        </p:nvSpPr>
        <p:spPr>
          <a:xfrm>
            <a:off x="5627190" y="4778618"/>
            <a:ext cx="6107609" cy="479170"/>
          </a:xfrm>
          <a:prstGeom prst="rect">
            <a:avLst/>
          </a:prstGeom>
        </p:spPr>
        <p:txBody>
          <a:bodyPr wrap="square" lIns="0" tIns="0" rIns="0" bIns="0" rtlCol="0" anchor="t">
            <a:spAutoFit/>
          </a:bodyPr>
          <a:lstStyle/>
          <a:p>
            <a:pPr algn="just">
              <a:lnSpc>
                <a:spcPct val="150000"/>
              </a:lnSpc>
              <a:spcBef>
                <a:spcPct val="0"/>
              </a:spcBef>
            </a:pPr>
            <a:r>
              <a:rPr lang="en-US" sz="1100" b="1" spc="131" dirty="0">
                <a:solidFill>
                  <a:srgbClr val="231F20"/>
                </a:solidFill>
                <a:latin typeface="Montserrat Light"/>
              </a:rPr>
              <a:t>PACK OF 12 SUKI TISSUES is the flagship product for the company and, is the most popular product in United Kingdom</a:t>
            </a:r>
          </a:p>
        </p:txBody>
      </p:sp>
    </p:spTree>
    <p:extLst>
      <p:ext uri="{BB962C8B-B14F-4D97-AF65-F5344CB8AC3E}">
        <p14:creationId xmlns:p14="http://schemas.microsoft.com/office/powerpoint/2010/main" val="1715885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2">
            <a:extLst>
              <a:ext uri="{FF2B5EF4-FFF2-40B4-BE49-F238E27FC236}">
                <a16:creationId xmlns:a16="http://schemas.microsoft.com/office/drawing/2014/main" id="{6A197EB5-F10A-4CA3-9AF0-D0C64B1B38DF}"/>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NG" dirty="0"/>
          </a:p>
        </p:txBody>
      </p:sp>
      <p:sp>
        <p:nvSpPr>
          <p:cNvPr id="89" name="Title 2">
            <a:extLst>
              <a:ext uri="{FF2B5EF4-FFF2-40B4-BE49-F238E27FC236}">
                <a16:creationId xmlns:a16="http://schemas.microsoft.com/office/drawing/2014/main" id="{FC2567B5-66F8-4ADA-A460-8DDB00547E63}"/>
              </a:ext>
            </a:extLst>
          </p:cNvPr>
          <p:cNvSpPr txBox="1">
            <a:spLocks/>
          </p:cNvSpPr>
          <p:nvPr/>
        </p:nvSpPr>
        <p:spPr>
          <a:xfrm>
            <a:off x="2220" y="23191"/>
            <a:ext cx="7709220" cy="688181"/>
          </a:xfrm>
          <a:prstGeom prst="rect">
            <a:avLst/>
          </a:prstGeom>
        </p:spPr>
        <p:txBody>
          <a:bodyPr vert="horz" wrap="square" lIns="109728" tIns="68580" rIns="109728" bIns="6858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GB" sz="3600" spc="-77" dirty="0">
                <a:gradFill>
                  <a:gsLst>
                    <a:gs pos="1250">
                      <a:srgbClr val="505050"/>
                    </a:gs>
                    <a:gs pos="100000">
                      <a:srgbClr val="505050"/>
                    </a:gs>
                  </a:gsLst>
                  <a:lin ang="5400000" scaled="0"/>
                </a:gradFill>
                <a:latin typeface="Segoe UI Light"/>
              </a:rPr>
              <a:t>Exploratory Data Analysis (EDA) (Cont’d)</a:t>
            </a:r>
          </a:p>
        </p:txBody>
      </p:sp>
      <p:grpSp>
        <p:nvGrpSpPr>
          <p:cNvPr id="90" name="Group 89">
            <a:extLst>
              <a:ext uri="{FF2B5EF4-FFF2-40B4-BE49-F238E27FC236}">
                <a16:creationId xmlns:a16="http://schemas.microsoft.com/office/drawing/2014/main" id="{F8688CEC-B01C-41BE-A2A6-A4578CACA50D}"/>
              </a:ext>
            </a:extLst>
          </p:cNvPr>
          <p:cNvGrpSpPr/>
          <p:nvPr/>
        </p:nvGrpSpPr>
        <p:grpSpPr>
          <a:xfrm>
            <a:off x="174343" y="662392"/>
            <a:ext cx="2753524" cy="254040"/>
            <a:chOff x="172122" y="677264"/>
            <a:chExt cx="2753524" cy="254040"/>
          </a:xfrm>
        </p:grpSpPr>
        <p:cxnSp>
          <p:nvCxnSpPr>
            <p:cNvPr id="91" name="Straight Connector 90">
              <a:extLst>
                <a:ext uri="{FF2B5EF4-FFF2-40B4-BE49-F238E27FC236}">
                  <a16:creationId xmlns:a16="http://schemas.microsoft.com/office/drawing/2014/main" id="{16B3425F-BBDE-42D3-9002-04D3EC9765C2}"/>
                </a:ext>
              </a:extLst>
            </p:cNvPr>
            <p:cNvCxnSpPr/>
            <p:nvPr/>
          </p:nvCxnSpPr>
          <p:spPr>
            <a:xfrm>
              <a:off x="172122" y="677264"/>
              <a:ext cx="2753524" cy="0"/>
            </a:xfrm>
            <a:prstGeom prst="line">
              <a:avLst/>
            </a:prstGeom>
            <a:ln w="3810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D70A9FD-FD9A-4098-A3CF-1402CCD2B82D}"/>
                </a:ext>
              </a:extLst>
            </p:cNvPr>
            <p:cNvCxnSpPr>
              <a:cxnSpLocks/>
            </p:cNvCxnSpPr>
            <p:nvPr/>
          </p:nvCxnSpPr>
          <p:spPr>
            <a:xfrm>
              <a:off x="172122" y="769098"/>
              <a:ext cx="2033196" cy="0"/>
            </a:xfrm>
            <a:prstGeom prst="line">
              <a:avLst/>
            </a:prstGeom>
            <a:ln w="28575">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9C6E214-0D90-42CC-AA8F-2AA245C361F6}"/>
                </a:ext>
              </a:extLst>
            </p:cNvPr>
            <p:cNvCxnSpPr>
              <a:cxnSpLocks/>
            </p:cNvCxnSpPr>
            <p:nvPr/>
          </p:nvCxnSpPr>
          <p:spPr>
            <a:xfrm>
              <a:off x="172122" y="859096"/>
              <a:ext cx="1398494" cy="0"/>
            </a:xfrm>
            <a:prstGeom prst="line">
              <a:avLst/>
            </a:prstGeom>
            <a:ln w="1905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037E0AA-1FF3-4539-BCFE-25E8558476E0}"/>
                </a:ext>
              </a:extLst>
            </p:cNvPr>
            <p:cNvCxnSpPr>
              <a:cxnSpLocks/>
            </p:cNvCxnSpPr>
            <p:nvPr/>
          </p:nvCxnSpPr>
          <p:spPr>
            <a:xfrm>
              <a:off x="172122" y="931304"/>
              <a:ext cx="774551" cy="0"/>
            </a:xfrm>
            <a:prstGeom prst="line">
              <a:avLst/>
            </a:prstGeom>
            <a:ln w="12700">
              <a:solidFill>
                <a:srgbClr val="DD4507"/>
              </a:solidFill>
            </a:ln>
          </p:spPr>
          <p:style>
            <a:lnRef idx="1">
              <a:schemeClr val="accent1"/>
            </a:lnRef>
            <a:fillRef idx="0">
              <a:schemeClr val="accent1"/>
            </a:fillRef>
            <a:effectRef idx="0">
              <a:schemeClr val="accent1"/>
            </a:effectRef>
            <a:fontRef idx="minor">
              <a:schemeClr val="tx1"/>
            </a:fontRef>
          </p:style>
        </p:cxnSp>
      </p:grpSp>
      <p:pic>
        <p:nvPicPr>
          <p:cNvPr id="47" name="object 3">
            <a:extLst>
              <a:ext uri="{FF2B5EF4-FFF2-40B4-BE49-F238E27FC236}">
                <a16:creationId xmlns:a16="http://schemas.microsoft.com/office/drawing/2014/main" id="{BBFC82A1-EE3B-4138-9385-60489D67E487}"/>
              </a:ext>
            </a:extLst>
          </p:cNvPr>
          <p:cNvPicPr/>
          <p:nvPr/>
        </p:nvPicPr>
        <p:blipFill>
          <a:blip r:embed="rId3" cstate="print"/>
          <a:stretch>
            <a:fillRect/>
          </a:stretch>
        </p:blipFill>
        <p:spPr>
          <a:xfrm>
            <a:off x="-10205" y="6819830"/>
            <a:ext cx="12188952" cy="170689"/>
          </a:xfrm>
          <a:prstGeom prst="rect">
            <a:avLst/>
          </a:prstGeom>
        </p:spPr>
      </p:pic>
      <p:sp>
        <p:nvSpPr>
          <p:cNvPr id="4" name="Freeform 13">
            <a:extLst>
              <a:ext uri="{FF2B5EF4-FFF2-40B4-BE49-F238E27FC236}">
                <a16:creationId xmlns:a16="http://schemas.microsoft.com/office/drawing/2014/main" id="{121EF2CE-5E0C-E58D-AD5C-04797B598175}"/>
              </a:ext>
            </a:extLst>
          </p:cNvPr>
          <p:cNvSpPr/>
          <p:nvPr/>
        </p:nvSpPr>
        <p:spPr>
          <a:xfrm>
            <a:off x="10840764" y="6113931"/>
            <a:ext cx="1361441" cy="876588"/>
          </a:xfrm>
          <a:custGeom>
            <a:avLst/>
            <a:gdLst/>
            <a:ahLst/>
            <a:cxnLst/>
            <a:rect l="l" t="t" r="r" b="b"/>
            <a:pathLst>
              <a:path w="3650772" h="2669627">
                <a:moveTo>
                  <a:pt x="0" y="0"/>
                </a:moveTo>
                <a:lnTo>
                  <a:pt x="3650772" y="0"/>
                </a:lnTo>
                <a:lnTo>
                  <a:pt x="3650772" y="2669627"/>
                </a:lnTo>
                <a:lnTo>
                  <a:pt x="0" y="26696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9">
            <a:extLst>
              <a:ext uri="{FF2B5EF4-FFF2-40B4-BE49-F238E27FC236}">
                <a16:creationId xmlns:a16="http://schemas.microsoft.com/office/drawing/2014/main" id="{7B96F2D8-5861-A15F-A01E-8077A6DD3C28}"/>
              </a:ext>
            </a:extLst>
          </p:cNvPr>
          <p:cNvSpPr txBox="1"/>
          <p:nvPr/>
        </p:nvSpPr>
        <p:spPr>
          <a:xfrm>
            <a:off x="154494" y="5675157"/>
            <a:ext cx="11702226" cy="479170"/>
          </a:xfrm>
          <a:prstGeom prst="rect">
            <a:avLst/>
          </a:prstGeom>
        </p:spPr>
        <p:txBody>
          <a:bodyPr wrap="square" lIns="0" tIns="0" rIns="0" bIns="0" rtlCol="0" anchor="t">
            <a:spAutoFit/>
          </a:bodyPr>
          <a:lstStyle/>
          <a:p>
            <a:pPr algn="just">
              <a:lnSpc>
                <a:spcPct val="150000"/>
              </a:lnSpc>
              <a:spcBef>
                <a:spcPct val="0"/>
              </a:spcBef>
            </a:pPr>
            <a:r>
              <a:rPr lang="en-US" sz="1100" b="1" spc="131" dirty="0">
                <a:solidFill>
                  <a:srgbClr val="231F20"/>
                </a:solidFill>
                <a:latin typeface="Montserrat Light"/>
              </a:rPr>
              <a:t>The company experienced the highest sales in the month of May, in 2010, and the lowest in January 2011. The high sales in May, 2010 can be attributed to the company’s effort in recruiting new customers, and maintaining existing ones.</a:t>
            </a:r>
          </a:p>
        </p:txBody>
      </p:sp>
      <p:pic>
        <p:nvPicPr>
          <p:cNvPr id="1035" name="Picture 11">
            <a:extLst>
              <a:ext uri="{FF2B5EF4-FFF2-40B4-BE49-F238E27FC236}">
                <a16:creationId xmlns:a16="http://schemas.microsoft.com/office/drawing/2014/main" id="{B80944A8-995A-6DB6-511A-DBBACB0D1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494" y="1048158"/>
            <a:ext cx="6207760" cy="424307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F904A3B6-5859-CBD2-61D1-68A9348C2F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6749" y="1048158"/>
            <a:ext cx="5368194" cy="42430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10">
            <a:extLst>
              <a:ext uri="{FF2B5EF4-FFF2-40B4-BE49-F238E27FC236}">
                <a16:creationId xmlns:a16="http://schemas.microsoft.com/office/drawing/2014/main" id="{FD48B901-3060-5749-EFD6-347AD01CB5C4}"/>
              </a:ext>
            </a:extLst>
          </p:cNvPr>
          <p:cNvSpPr/>
          <p:nvPr/>
        </p:nvSpPr>
        <p:spPr>
          <a:xfrm rot="5400000">
            <a:off x="7781943" y="2871322"/>
            <a:ext cx="3830323" cy="648000"/>
          </a:xfrm>
          <a:prstGeom prst="roundRect">
            <a:avLst/>
          </a:prstGeom>
          <a:noFill/>
          <a:ln w="25400" cap="flat">
            <a:solidFill>
              <a:schemeClr val="accent1"/>
            </a:solidFill>
            <a:prstDash val="solid"/>
            <a:round/>
          </a:ln>
          <a:effectLst>
            <a:outerShdw blurRad="101600" dist="508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8" tIns="121918" rIns="121918" bIns="121918" numCol="1" spcCol="38100" rtlCol="0" anchor="ctr">
            <a:spAutoFit/>
          </a:bodyPr>
          <a:lstStyle/>
          <a:p>
            <a:pPr marL="0" marR="0" lvl="0" indent="0" algn="ctr" defTabSz="825490" rtl="0" eaLnBrk="1" fontAlgn="auto" latinLnBrk="0" hangingPunct="0">
              <a:lnSpc>
                <a:spcPct val="100000"/>
              </a:lnSpc>
              <a:spcBef>
                <a:spcPts val="0"/>
              </a:spcBef>
              <a:spcAft>
                <a:spcPts val="0"/>
              </a:spcAft>
              <a:buClrTx/>
              <a:buSzTx/>
              <a:buFontTx/>
              <a:buNone/>
              <a:tabLst/>
              <a:defRPr/>
            </a:pPr>
            <a:endParaRPr kumimoji="0" lang="en-GB" sz="2800" b="0" i="0" u="none" strike="noStrike" kern="1200" cap="none" spc="0" normalizeH="0" baseline="0" noProof="0" dirty="0">
              <a:ln>
                <a:solidFill>
                  <a:srgbClr val="FF0000"/>
                </a:solidFill>
              </a:ln>
              <a:noFill/>
              <a:effectLst/>
              <a:uLnTx/>
              <a:uFillTx/>
              <a:latin typeface="Helvetica"/>
              <a:ea typeface="+mn-ea"/>
              <a:cs typeface="Helvetica"/>
              <a:sym typeface="Helvetica"/>
            </a:endParaRPr>
          </a:p>
        </p:txBody>
      </p:sp>
    </p:spTree>
    <p:extLst>
      <p:ext uri="{BB962C8B-B14F-4D97-AF65-F5344CB8AC3E}">
        <p14:creationId xmlns:p14="http://schemas.microsoft.com/office/powerpoint/2010/main" val="367060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2014C-1BEE-6292-D3AC-970C635DFC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64A9202-35E0-0623-6F99-53D8F1442A2B}"/>
              </a:ext>
            </a:extLst>
          </p:cNvPr>
          <p:cNvSpPr/>
          <p:nvPr/>
        </p:nvSpPr>
        <p:spPr>
          <a:xfrm flipH="1" flipV="1">
            <a:off x="0" y="0"/>
            <a:ext cx="12192000" cy="690622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a:extLst>
              <a:ext uri="{FF2B5EF4-FFF2-40B4-BE49-F238E27FC236}">
                <a16:creationId xmlns:a16="http://schemas.microsoft.com/office/drawing/2014/main" id="{F9C8ED66-7120-E48C-5686-4DC0FB782B6F}"/>
              </a:ext>
            </a:extLst>
          </p:cNvPr>
          <p:cNvGrpSpPr/>
          <p:nvPr/>
        </p:nvGrpSpPr>
        <p:grpSpPr>
          <a:xfrm>
            <a:off x="3635437" y="6174150"/>
            <a:ext cx="2874575" cy="428773"/>
            <a:chOff x="-714713" y="0"/>
            <a:chExt cx="5749150" cy="857547"/>
          </a:xfrm>
        </p:grpSpPr>
        <p:grpSp>
          <p:nvGrpSpPr>
            <p:cNvPr id="4" name="Group 4">
              <a:extLst>
                <a:ext uri="{FF2B5EF4-FFF2-40B4-BE49-F238E27FC236}">
                  <a16:creationId xmlns:a16="http://schemas.microsoft.com/office/drawing/2014/main" id="{C656C82A-8B04-D45C-B3FF-D412EACF57A3}"/>
                </a:ext>
              </a:extLst>
            </p:cNvPr>
            <p:cNvGrpSpPr>
              <a:grpSpLocks noChangeAspect="1"/>
            </p:cNvGrpSpPr>
            <p:nvPr/>
          </p:nvGrpSpPr>
          <p:grpSpPr>
            <a:xfrm>
              <a:off x="-714713" y="0"/>
              <a:ext cx="5749150" cy="857547"/>
              <a:chOff x="-1881756" y="0"/>
              <a:chExt cx="15136834" cy="2257821"/>
            </a:xfrm>
          </p:grpSpPr>
          <p:sp>
            <p:nvSpPr>
              <p:cNvPr id="5" name="Freeform 5">
                <a:extLst>
                  <a:ext uri="{FF2B5EF4-FFF2-40B4-BE49-F238E27FC236}">
                    <a16:creationId xmlns:a16="http://schemas.microsoft.com/office/drawing/2014/main" id="{A55F6C84-C118-7439-11F3-2F3292E501D2}"/>
                  </a:ext>
                </a:extLst>
              </p:cNvPr>
              <p:cNvSpPr/>
              <p:nvPr/>
            </p:nvSpPr>
            <p:spPr>
              <a:xfrm>
                <a:off x="-1881756" y="0"/>
                <a:ext cx="10571728" cy="2257820"/>
              </a:xfrm>
              <a:custGeom>
                <a:avLst/>
                <a:gdLst/>
                <a:ahLst/>
                <a:cxnLst/>
                <a:rect l="l" t="t" r="r" b="b"/>
                <a:pathLst>
                  <a:path w="10571728" h="2257821">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moveTo>
                      <a:pt x="9953149" y="0"/>
                    </a:moveTo>
                    <a:cubicBezTo>
                      <a:pt x="9836248" y="0"/>
                      <a:pt x="9741482" y="94766"/>
                      <a:pt x="9741482" y="211667"/>
                    </a:cubicBezTo>
                    <a:lnTo>
                      <a:pt x="9741482" y="282222"/>
                    </a:lnTo>
                    <a:cubicBezTo>
                      <a:pt x="9741482" y="399122"/>
                      <a:pt x="9836248" y="493889"/>
                      <a:pt x="9953149" y="493889"/>
                    </a:cubicBezTo>
                    <a:cubicBezTo>
                      <a:pt x="10070050" y="493889"/>
                      <a:pt x="10164816" y="399122"/>
                      <a:pt x="10164816" y="282222"/>
                    </a:cubicBezTo>
                    <a:lnTo>
                      <a:pt x="10164816" y="211667"/>
                    </a:lnTo>
                    <a:cubicBezTo>
                      <a:pt x="10164816" y="94766"/>
                      <a:pt x="10070050" y="0"/>
                      <a:pt x="9953149" y="0"/>
                    </a:cubicBezTo>
                    <a:moveTo>
                      <a:pt x="9733933" y="969998"/>
                    </a:moveTo>
                    <a:cubicBezTo>
                      <a:pt x="9735132" y="961884"/>
                      <a:pt x="9723703" y="958709"/>
                      <a:pt x="9720528" y="966258"/>
                    </a:cubicBezTo>
                    <a:lnTo>
                      <a:pt x="9566504" y="1325598"/>
                    </a:lnTo>
                    <a:cubicBezTo>
                      <a:pt x="9544248" y="1377518"/>
                      <a:pt x="9493172" y="1411161"/>
                      <a:pt x="9436682" y="1411111"/>
                    </a:cubicBezTo>
                    <a:lnTo>
                      <a:pt x="9371630" y="1411111"/>
                    </a:lnTo>
                    <a:cubicBezTo>
                      <a:pt x="9359766" y="1411122"/>
                      <a:pt x="9348691" y="1405168"/>
                      <a:pt x="9342155" y="1395265"/>
                    </a:cubicBezTo>
                    <a:cubicBezTo>
                      <a:pt x="9335620" y="1385363"/>
                      <a:pt x="9334500" y="1372839"/>
                      <a:pt x="9339175" y="1361934"/>
                    </a:cubicBezTo>
                    <a:lnTo>
                      <a:pt x="9529816" y="917222"/>
                    </a:lnTo>
                    <a:lnTo>
                      <a:pt x="9599948" y="741821"/>
                    </a:lnTo>
                    <a:cubicBezTo>
                      <a:pt x="9642818" y="634683"/>
                      <a:pt x="9746594" y="564437"/>
                      <a:pt x="9861991" y="564444"/>
                    </a:cubicBezTo>
                    <a:lnTo>
                      <a:pt x="10044307" y="564444"/>
                    </a:lnTo>
                    <a:cubicBezTo>
                      <a:pt x="10159704" y="564437"/>
                      <a:pt x="10263480" y="634683"/>
                      <a:pt x="10306350" y="741821"/>
                    </a:cubicBezTo>
                    <a:lnTo>
                      <a:pt x="10376482" y="917222"/>
                    </a:lnTo>
                    <a:lnTo>
                      <a:pt x="10567053" y="1361934"/>
                    </a:lnTo>
                    <a:cubicBezTo>
                      <a:pt x="10571728" y="1372839"/>
                      <a:pt x="10570607" y="1385363"/>
                      <a:pt x="10564072" y="1395265"/>
                    </a:cubicBezTo>
                    <a:cubicBezTo>
                      <a:pt x="10557537" y="1405168"/>
                      <a:pt x="10546462" y="1411122"/>
                      <a:pt x="10534597" y="1411111"/>
                    </a:cubicBezTo>
                    <a:lnTo>
                      <a:pt x="10469545" y="1411111"/>
                    </a:lnTo>
                    <a:cubicBezTo>
                      <a:pt x="10413107" y="1411105"/>
                      <a:pt x="10362101" y="1377471"/>
                      <a:pt x="10339864" y="1325598"/>
                    </a:cubicBezTo>
                    <a:lnTo>
                      <a:pt x="10185841" y="966258"/>
                    </a:lnTo>
                    <a:cubicBezTo>
                      <a:pt x="10182595" y="958709"/>
                      <a:pt x="10171236" y="961884"/>
                      <a:pt x="10172365" y="969998"/>
                    </a:cubicBezTo>
                    <a:lnTo>
                      <a:pt x="10235371" y="1411111"/>
                    </a:lnTo>
                    <a:lnTo>
                      <a:pt x="10302752" y="2219607"/>
                    </a:lnTo>
                    <a:cubicBezTo>
                      <a:pt x="10303560" y="2229429"/>
                      <a:pt x="10300222" y="2239141"/>
                      <a:pt x="10293548" y="2246392"/>
                    </a:cubicBezTo>
                    <a:cubicBezTo>
                      <a:pt x="10286874" y="2253643"/>
                      <a:pt x="10277470" y="2257771"/>
                      <a:pt x="10267615" y="2257778"/>
                    </a:cubicBezTo>
                    <a:lnTo>
                      <a:pt x="10213781" y="2257778"/>
                    </a:lnTo>
                    <a:cubicBezTo>
                      <a:pt x="10144799" y="2257786"/>
                      <a:pt x="10085922" y="2207921"/>
                      <a:pt x="10074575" y="2139879"/>
                    </a:cubicBezTo>
                    <a:lnTo>
                      <a:pt x="9960204" y="1452880"/>
                    </a:lnTo>
                    <a:cubicBezTo>
                      <a:pt x="9958864" y="1444978"/>
                      <a:pt x="9947575" y="1444978"/>
                      <a:pt x="9946235" y="1452880"/>
                    </a:cubicBezTo>
                    <a:lnTo>
                      <a:pt x="9831794" y="2139879"/>
                    </a:lnTo>
                    <a:cubicBezTo>
                      <a:pt x="9820442" y="2207948"/>
                      <a:pt x="9761525" y="2257821"/>
                      <a:pt x="9692517" y="2257778"/>
                    </a:cubicBezTo>
                    <a:lnTo>
                      <a:pt x="9638683" y="2257778"/>
                    </a:lnTo>
                    <a:cubicBezTo>
                      <a:pt x="9628828" y="2257771"/>
                      <a:pt x="9619424" y="2253643"/>
                      <a:pt x="9612750" y="2246392"/>
                    </a:cubicBezTo>
                    <a:cubicBezTo>
                      <a:pt x="9606076" y="2239141"/>
                      <a:pt x="9602738" y="2229429"/>
                      <a:pt x="9603546" y="2219607"/>
                    </a:cubicBezTo>
                    <a:lnTo>
                      <a:pt x="9670927" y="1411111"/>
                    </a:lnTo>
                    <a:lnTo>
                      <a:pt x="9733933" y="969998"/>
                    </a:lnTo>
                  </a:path>
                </a:pathLst>
              </a:custGeom>
              <a:solidFill>
                <a:srgbClr val="131211"/>
              </a:solidFill>
            </p:spPr>
            <p:txBody>
              <a:bodyPr/>
              <a:lstStyle/>
              <a:p>
                <a:endParaRPr lang="en-NG" sz="1200" dirty="0"/>
              </a:p>
            </p:txBody>
          </p:sp>
          <p:sp>
            <p:nvSpPr>
              <p:cNvPr id="6" name="Freeform 6">
                <a:extLst>
                  <a:ext uri="{FF2B5EF4-FFF2-40B4-BE49-F238E27FC236}">
                    <a16:creationId xmlns:a16="http://schemas.microsoft.com/office/drawing/2014/main" id="{C83A8823-E225-2935-DE0E-55D110D94F73}"/>
                  </a:ext>
                </a:extLst>
              </p:cNvPr>
              <p:cNvSpPr/>
              <p:nvPr/>
            </p:nvSpPr>
            <p:spPr>
              <a:xfrm>
                <a:off x="10684351" y="0"/>
                <a:ext cx="2570727" cy="2257821"/>
              </a:xfrm>
              <a:custGeom>
                <a:avLst/>
                <a:gdLst/>
                <a:ahLst/>
                <a:cxnLst/>
                <a:rect l="l" t="t" r="r" b="b"/>
                <a:pathLst>
                  <a:path w="2570727" h="2257821">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3" y="917222"/>
                    </a:lnTo>
                    <a:lnTo>
                      <a:pt x="2566053" y="1361934"/>
                    </a:lnTo>
                    <a:cubicBezTo>
                      <a:pt x="2570727" y="1372839"/>
                      <a:pt x="2569607" y="1385363"/>
                      <a:pt x="2563073" y="1395265"/>
                    </a:cubicBezTo>
                    <a:cubicBezTo>
                      <a:pt x="2556537" y="1405168"/>
                      <a:pt x="2545462" y="1411122"/>
                      <a:pt x="2533597" y="1411111"/>
                    </a:cubicBezTo>
                    <a:lnTo>
                      <a:pt x="2468545" y="1411111"/>
                    </a:lnTo>
                    <a:cubicBezTo>
                      <a:pt x="2412107" y="1411105"/>
                      <a:pt x="2361101" y="1377471"/>
                      <a:pt x="2338863"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path>
                </a:pathLst>
              </a:custGeom>
              <a:solidFill>
                <a:srgbClr val="B3B5A9"/>
              </a:solidFill>
            </p:spPr>
          </p:sp>
        </p:grpSp>
      </p:grpSp>
      <p:grpSp>
        <p:nvGrpSpPr>
          <p:cNvPr id="7" name="Group 7">
            <a:extLst>
              <a:ext uri="{FF2B5EF4-FFF2-40B4-BE49-F238E27FC236}">
                <a16:creationId xmlns:a16="http://schemas.microsoft.com/office/drawing/2014/main" id="{5353F898-4115-973B-073D-7F68F73BA1B2}"/>
              </a:ext>
            </a:extLst>
          </p:cNvPr>
          <p:cNvGrpSpPr/>
          <p:nvPr/>
        </p:nvGrpSpPr>
        <p:grpSpPr>
          <a:xfrm>
            <a:off x="2940127" y="-5042"/>
            <a:ext cx="1140641" cy="7116655"/>
            <a:chOff x="0" y="0"/>
            <a:chExt cx="450623" cy="2811518"/>
          </a:xfrm>
        </p:grpSpPr>
        <p:sp>
          <p:nvSpPr>
            <p:cNvPr id="8" name="Freeform 8">
              <a:extLst>
                <a:ext uri="{FF2B5EF4-FFF2-40B4-BE49-F238E27FC236}">
                  <a16:creationId xmlns:a16="http://schemas.microsoft.com/office/drawing/2014/main" id="{99533356-6A51-4F3F-1665-254F9D547588}"/>
                </a:ext>
              </a:extLst>
            </p:cNvPr>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a:noFill/>
            </a:ln>
          </p:spPr>
        </p:sp>
        <p:sp>
          <p:nvSpPr>
            <p:cNvPr id="9" name="TextBox 9">
              <a:extLst>
                <a:ext uri="{FF2B5EF4-FFF2-40B4-BE49-F238E27FC236}">
                  <a16:creationId xmlns:a16="http://schemas.microsoft.com/office/drawing/2014/main" id="{E52C4899-886D-6255-4931-C3FE081462C8}"/>
                </a:ext>
              </a:extLst>
            </p:cNvPr>
            <p:cNvSpPr txBox="1"/>
            <p:nvPr/>
          </p:nvSpPr>
          <p:spPr>
            <a:xfrm>
              <a:off x="0" y="-19050"/>
              <a:ext cx="812800" cy="831850"/>
            </a:xfrm>
            <a:prstGeom prst="rect">
              <a:avLst/>
            </a:prstGeom>
          </p:spPr>
          <p:txBody>
            <a:bodyPr lIns="33867" tIns="33867" rIns="33867" bIns="33867" rtlCol="0" anchor="ctr"/>
            <a:lstStyle/>
            <a:p>
              <a:pPr algn="ctr">
                <a:lnSpc>
                  <a:spcPts val="1906"/>
                </a:lnSpc>
                <a:spcBef>
                  <a:spcPct val="0"/>
                </a:spcBef>
              </a:pPr>
              <a:endParaRPr sz="1200"/>
            </a:p>
          </p:txBody>
        </p:sp>
      </p:grpSp>
      <p:sp>
        <p:nvSpPr>
          <p:cNvPr id="10" name="Freeform 10">
            <a:extLst>
              <a:ext uri="{FF2B5EF4-FFF2-40B4-BE49-F238E27FC236}">
                <a16:creationId xmlns:a16="http://schemas.microsoft.com/office/drawing/2014/main" id="{242CC1B6-B2F2-BB7B-5F98-C769CA45B401}"/>
              </a:ext>
            </a:extLst>
          </p:cNvPr>
          <p:cNvSpPr/>
          <p:nvPr/>
        </p:nvSpPr>
        <p:spPr>
          <a:xfrm>
            <a:off x="0" y="0"/>
            <a:ext cx="3313857" cy="6858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121386" r="-121386"/>
            </a:stretch>
          </a:blipFill>
        </p:spPr>
      </p:sp>
      <p:sp>
        <p:nvSpPr>
          <p:cNvPr id="11" name="TextBox 11">
            <a:extLst>
              <a:ext uri="{FF2B5EF4-FFF2-40B4-BE49-F238E27FC236}">
                <a16:creationId xmlns:a16="http://schemas.microsoft.com/office/drawing/2014/main" id="{4A0ED3E5-5331-01AA-8D78-48136993ED3F}"/>
              </a:ext>
            </a:extLst>
          </p:cNvPr>
          <p:cNvSpPr txBox="1"/>
          <p:nvPr/>
        </p:nvSpPr>
        <p:spPr>
          <a:xfrm>
            <a:off x="3516741" y="151622"/>
            <a:ext cx="6907419" cy="590546"/>
          </a:xfrm>
          <a:prstGeom prst="rect">
            <a:avLst/>
          </a:prstGeom>
        </p:spPr>
        <p:txBody>
          <a:bodyPr wrap="square" lIns="0" tIns="0" rIns="0" bIns="0" rtlCol="0" anchor="t">
            <a:spAutoFit/>
          </a:bodyPr>
          <a:lstStyle/>
          <a:p>
            <a:pPr>
              <a:lnSpc>
                <a:spcPts val="4861"/>
              </a:lnSpc>
              <a:spcBef>
                <a:spcPct val="0"/>
              </a:spcBef>
            </a:pPr>
            <a:r>
              <a:rPr lang="en-US" sz="3522" spc="123" dirty="0">
                <a:solidFill>
                  <a:srgbClr val="010101"/>
                </a:solidFill>
                <a:latin typeface="Archivo Black"/>
              </a:rPr>
              <a:t>Results From RFM Analysis</a:t>
            </a:r>
          </a:p>
        </p:txBody>
      </p:sp>
      <p:grpSp>
        <p:nvGrpSpPr>
          <p:cNvPr id="15" name="Group 15">
            <a:extLst>
              <a:ext uri="{FF2B5EF4-FFF2-40B4-BE49-F238E27FC236}">
                <a16:creationId xmlns:a16="http://schemas.microsoft.com/office/drawing/2014/main" id="{370B09CF-2C95-A7D6-FE57-763C1A50584D}"/>
              </a:ext>
            </a:extLst>
          </p:cNvPr>
          <p:cNvGrpSpPr/>
          <p:nvPr/>
        </p:nvGrpSpPr>
        <p:grpSpPr>
          <a:xfrm>
            <a:off x="7413596" y="6174150"/>
            <a:ext cx="2520337" cy="428765"/>
            <a:chOff x="0" y="0"/>
            <a:chExt cx="5040674" cy="857531"/>
          </a:xfrm>
        </p:grpSpPr>
        <p:grpSp>
          <p:nvGrpSpPr>
            <p:cNvPr id="16" name="Group 16">
              <a:extLst>
                <a:ext uri="{FF2B5EF4-FFF2-40B4-BE49-F238E27FC236}">
                  <a16:creationId xmlns:a16="http://schemas.microsoft.com/office/drawing/2014/main" id="{F24C5811-6296-16AA-FBB9-3DEEBEF23AC0}"/>
                </a:ext>
              </a:extLst>
            </p:cNvPr>
            <p:cNvGrpSpPr>
              <a:grpSpLocks noChangeAspect="1"/>
            </p:cNvGrpSpPr>
            <p:nvPr/>
          </p:nvGrpSpPr>
          <p:grpSpPr>
            <a:xfrm>
              <a:off x="0" y="0"/>
              <a:ext cx="5040674" cy="857531"/>
              <a:chOff x="0" y="0"/>
              <a:chExt cx="13271500" cy="2257778"/>
            </a:xfrm>
          </p:grpSpPr>
          <p:sp>
            <p:nvSpPr>
              <p:cNvPr id="17" name="Freeform 17">
                <a:extLst>
                  <a:ext uri="{FF2B5EF4-FFF2-40B4-BE49-F238E27FC236}">
                    <a16:creationId xmlns:a16="http://schemas.microsoft.com/office/drawing/2014/main" id="{4D10D325-4CA6-54AD-A47D-670FBB702910}"/>
                  </a:ext>
                </a:extLst>
              </p:cNvPr>
              <p:cNvSpPr/>
              <p:nvPr/>
            </p:nvSpPr>
            <p:spPr>
              <a:xfrm>
                <a:off x="12700" y="0"/>
                <a:ext cx="2578100" cy="2260600"/>
              </a:xfrm>
              <a:custGeom>
                <a:avLst/>
                <a:gdLst/>
                <a:ahLst/>
                <a:cxnLst/>
                <a:rect l="l" t="t" r="r" b="b"/>
                <a:pathLst>
                  <a:path w="2578100" h="2260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path>
                </a:pathLst>
              </a:custGeom>
              <a:solidFill>
                <a:srgbClr val="131211"/>
              </a:solidFill>
            </p:spPr>
          </p:sp>
          <p:sp>
            <p:nvSpPr>
              <p:cNvPr id="18" name="Freeform 18">
                <a:extLst>
                  <a:ext uri="{FF2B5EF4-FFF2-40B4-BE49-F238E27FC236}">
                    <a16:creationId xmlns:a16="http://schemas.microsoft.com/office/drawing/2014/main" id="{2A17668E-070C-3338-C7B7-26867E3C2F38}"/>
                  </a:ext>
                </a:extLst>
              </p:cNvPr>
              <p:cNvSpPr/>
              <p:nvPr/>
            </p:nvSpPr>
            <p:spPr>
              <a:xfrm>
                <a:off x="2679700" y="0"/>
                <a:ext cx="10579100" cy="2260600"/>
              </a:xfrm>
              <a:custGeom>
                <a:avLst/>
                <a:gdLst/>
                <a:ahLst/>
                <a:cxnLst/>
                <a:rect l="l" t="t" r="r" b="b"/>
                <a:pathLst>
                  <a:path w="10579100" h="2260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moveTo>
                      <a:pt x="3289300" y="0"/>
                    </a:moveTo>
                    <a:cubicBezTo>
                      <a:pt x="3175000" y="0"/>
                      <a:pt x="3073400" y="88900"/>
                      <a:pt x="3073400" y="215900"/>
                    </a:cubicBezTo>
                    <a:lnTo>
                      <a:pt x="3073400" y="279400"/>
                    </a:lnTo>
                    <a:cubicBezTo>
                      <a:pt x="3073400" y="393700"/>
                      <a:pt x="3175000" y="495300"/>
                      <a:pt x="3289300" y="495300"/>
                    </a:cubicBezTo>
                    <a:cubicBezTo>
                      <a:pt x="3403600" y="495300"/>
                      <a:pt x="3505200" y="393700"/>
                      <a:pt x="3505200" y="279400"/>
                    </a:cubicBezTo>
                    <a:lnTo>
                      <a:pt x="3505200" y="215900"/>
                    </a:lnTo>
                    <a:cubicBezTo>
                      <a:pt x="3505200" y="88900"/>
                      <a:pt x="3403600" y="0"/>
                      <a:pt x="3289300" y="0"/>
                    </a:cubicBezTo>
                    <a:moveTo>
                      <a:pt x="3073400" y="965200"/>
                    </a:moveTo>
                    <a:cubicBezTo>
                      <a:pt x="3073400" y="965200"/>
                      <a:pt x="3060700" y="952500"/>
                      <a:pt x="3060700" y="965200"/>
                    </a:cubicBezTo>
                    <a:lnTo>
                      <a:pt x="2908300" y="1320800"/>
                    </a:lnTo>
                    <a:cubicBezTo>
                      <a:pt x="2882900" y="1371600"/>
                      <a:pt x="2832100" y="1409700"/>
                      <a:pt x="2768600" y="1409700"/>
                    </a:cubicBezTo>
                    <a:lnTo>
                      <a:pt x="2705100" y="1409700"/>
                    </a:lnTo>
                    <a:cubicBezTo>
                      <a:pt x="2692400" y="1409700"/>
                      <a:pt x="2679700" y="1409700"/>
                      <a:pt x="2679700" y="1397000"/>
                    </a:cubicBezTo>
                    <a:cubicBezTo>
                      <a:pt x="2667000" y="1384300"/>
                      <a:pt x="2667000" y="1371600"/>
                      <a:pt x="2679700" y="1358900"/>
                    </a:cubicBezTo>
                    <a:lnTo>
                      <a:pt x="2870200" y="914400"/>
                    </a:lnTo>
                    <a:lnTo>
                      <a:pt x="2933700" y="736600"/>
                    </a:lnTo>
                    <a:cubicBezTo>
                      <a:pt x="2984500" y="635000"/>
                      <a:pt x="3086100" y="558800"/>
                      <a:pt x="3200400" y="558800"/>
                    </a:cubicBezTo>
                    <a:lnTo>
                      <a:pt x="3378200" y="558800"/>
                    </a:lnTo>
                    <a:cubicBezTo>
                      <a:pt x="3492500" y="558800"/>
                      <a:pt x="3594100" y="635000"/>
                      <a:pt x="3644900" y="736600"/>
                    </a:cubicBezTo>
                    <a:lnTo>
                      <a:pt x="3708400" y="914400"/>
                    </a:lnTo>
                    <a:lnTo>
                      <a:pt x="3898900" y="1358900"/>
                    </a:lnTo>
                    <a:cubicBezTo>
                      <a:pt x="3911600" y="1371600"/>
                      <a:pt x="3911600" y="1384300"/>
                      <a:pt x="3898900" y="1397000"/>
                    </a:cubicBezTo>
                    <a:cubicBezTo>
                      <a:pt x="3898900" y="1409700"/>
                      <a:pt x="3886200" y="1409700"/>
                      <a:pt x="3873500" y="1409700"/>
                    </a:cubicBezTo>
                    <a:lnTo>
                      <a:pt x="3810000" y="1409700"/>
                    </a:lnTo>
                    <a:cubicBezTo>
                      <a:pt x="3746500" y="1409700"/>
                      <a:pt x="3695700" y="1371600"/>
                      <a:pt x="3670300" y="1320800"/>
                    </a:cubicBezTo>
                    <a:lnTo>
                      <a:pt x="3517900" y="965200"/>
                    </a:lnTo>
                    <a:cubicBezTo>
                      <a:pt x="3517900" y="952500"/>
                      <a:pt x="3505200" y="965200"/>
                      <a:pt x="3505200" y="965200"/>
                    </a:cubicBezTo>
                    <a:lnTo>
                      <a:pt x="3568700" y="1409700"/>
                    </a:lnTo>
                    <a:lnTo>
                      <a:pt x="3644900" y="2222500"/>
                    </a:lnTo>
                    <a:cubicBezTo>
                      <a:pt x="3644900" y="2235200"/>
                      <a:pt x="3632200" y="2235200"/>
                      <a:pt x="3632200" y="2247900"/>
                    </a:cubicBezTo>
                    <a:cubicBezTo>
                      <a:pt x="3619500" y="2247900"/>
                      <a:pt x="3619500" y="2260600"/>
                      <a:pt x="3606800" y="2260600"/>
                    </a:cubicBezTo>
                    <a:lnTo>
                      <a:pt x="3556000" y="2260600"/>
                    </a:lnTo>
                    <a:cubicBezTo>
                      <a:pt x="3479800" y="2260600"/>
                      <a:pt x="3416300" y="2209800"/>
                      <a:pt x="3416300" y="2133600"/>
                    </a:cubicBezTo>
                    <a:lnTo>
                      <a:pt x="3302000" y="1447800"/>
                    </a:lnTo>
                    <a:cubicBezTo>
                      <a:pt x="3289300" y="1447800"/>
                      <a:pt x="3289300" y="1447800"/>
                      <a:pt x="3276600" y="1447800"/>
                    </a:cubicBezTo>
                    <a:lnTo>
                      <a:pt x="3162300" y="2133600"/>
                    </a:lnTo>
                    <a:cubicBezTo>
                      <a:pt x="3162300" y="2209800"/>
                      <a:pt x="3098800" y="2260600"/>
                      <a:pt x="3022600" y="2260600"/>
                    </a:cubicBezTo>
                    <a:lnTo>
                      <a:pt x="2971800" y="2260600"/>
                    </a:lnTo>
                    <a:cubicBezTo>
                      <a:pt x="2959100" y="2260600"/>
                      <a:pt x="2959100" y="2247900"/>
                      <a:pt x="2946400" y="2247900"/>
                    </a:cubicBezTo>
                    <a:cubicBezTo>
                      <a:pt x="2946400" y="2235200"/>
                      <a:pt x="2933700" y="2235200"/>
                      <a:pt x="2933700" y="2222500"/>
                    </a:cubicBezTo>
                    <a:lnTo>
                      <a:pt x="3009900" y="1409700"/>
                    </a:lnTo>
                    <a:lnTo>
                      <a:pt x="3073400" y="965200"/>
                    </a:lnTo>
                    <a:moveTo>
                      <a:pt x="4622800" y="0"/>
                    </a:moveTo>
                    <a:cubicBezTo>
                      <a:pt x="4508500" y="0"/>
                      <a:pt x="4406900" y="88900"/>
                      <a:pt x="4406900" y="215900"/>
                    </a:cubicBezTo>
                    <a:lnTo>
                      <a:pt x="4406900" y="279400"/>
                    </a:lnTo>
                    <a:cubicBezTo>
                      <a:pt x="4406900" y="393700"/>
                      <a:pt x="4508500" y="495300"/>
                      <a:pt x="4622800" y="495300"/>
                    </a:cubicBezTo>
                    <a:cubicBezTo>
                      <a:pt x="4737100" y="495300"/>
                      <a:pt x="4838700" y="393700"/>
                      <a:pt x="4838700" y="279400"/>
                    </a:cubicBezTo>
                    <a:lnTo>
                      <a:pt x="4838700" y="215900"/>
                    </a:lnTo>
                    <a:cubicBezTo>
                      <a:pt x="4838700" y="88900"/>
                      <a:pt x="4737100" y="0"/>
                      <a:pt x="4622800" y="0"/>
                    </a:cubicBezTo>
                    <a:moveTo>
                      <a:pt x="4406900" y="965200"/>
                    </a:moveTo>
                    <a:cubicBezTo>
                      <a:pt x="4406900" y="965200"/>
                      <a:pt x="4394200" y="952500"/>
                      <a:pt x="4394200" y="965200"/>
                    </a:cubicBezTo>
                    <a:lnTo>
                      <a:pt x="4241800" y="1320800"/>
                    </a:lnTo>
                    <a:cubicBezTo>
                      <a:pt x="4216400" y="1371600"/>
                      <a:pt x="4165600" y="1409700"/>
                      <a:pt x="4102100" y="1409700"/>
                    </a:cubicBezTo>
                    <a:lnTo>
                      <a:pt x="4038600" y="1409700"/>
                    </a:lnTo>
                    <a:cubicBezTo>
                      <a:pt x="4025900" y="1409700"/>
                      <a:pt x="4013200" y="1409700"/>
                      <a:pt x="4013200" y="1397000"/>
                    </a:cubicBezTo>
                    <a:cubicBezTo>
                      <a:pt x="4000500" y="1384300"/>
                      <a:pt x="4000500" y="1371600"/>
                      <a:pt x="4013200" y="1358900"/>
                    </a:cubicBezTo>
                    <a:lnTo>
                      <a:pt x="4203700" y="914400"/>
                    </a:lnTo>
                    <a:lnTo>
                      <a:pt x="4267200" y="736600"/>
                    </a:lnTo>
                    <a:cubicBezTo>
                      <a:pt x="4318000" y="635000"/>
                      <a:pt x="4419600" y="558800"/>
                      <a:pt x="4533900" y="558800"/>
                    </a:cubicBezTo>
                    <a:lnTo>
                      <a:pt x="4711700" y="558800"/>
                    </a:lnTo>
                    <a:cubicBezTo>
                      <a:pt x="4826000" y="558800"/>
                      <a:pt x="4927600" y="635000"/>
                      <a:pt x="4978400" y="736600"/>
                    </a:cubicBezTo>
                    <a:lnTo>
                      <a:pt x="5041900" y="914400"/>
                    </a:lnTo>
                    <a:lnTo>
                      <a:pt x="5232400" y="1358900"/>
                    </a:lnTo>
                    <a:cubicBezTo>
                      <a:pt x="5245100" y="1371600"/>
                      <a:pt x="5245100" y="1384300"/>
                      <a:pt x="5232400" y="1397000"/>
                    </a:cubicBezTo>
                    <a:cubicBezTo>
                      <a:pt x="5232400" y="1409700"/>
                      <a:pt x="5219700" y="1409700"/>
                      <a:pt x="5207000" y="1409700"/>
                    </a:cubicBezTo>
                    <a:lnTo>
                      <a:pt x="5143500" y="1409700"/>
                    </a:lnTo>
                    <a:cubicBezTo>
                      <a:pt x="5080000" y="1409700"/>
                      <a:pt x="5029200" y="1371600"/>
                      <a:pt x="5003800" y="1320800"/>
                    </a:cubicBezTo>
                    <a:lnTo>
                      <a:pt x="4851400" y="965200"/>
                    </a:lnTo>
                    <a:cubicBezTo>
                      <a:pt x="4851400" y="952500"/>
                      <a:pt x="4838700" y="965200"/>
                      <a:pt x="4838700" y="965200"/>
                    </a:cubicBezTo>
                    <a:lnTo>
                      <a:pt x="4902200" y="1409700"/>
                    </a:lnTo>
                    <a:lnTo>
                      <a:pt x="4978400" y="2222500"/>
                    </a:lnTo>
                    <a:cubicBezTo>
                      <a:pt x="4978400" y="2235200"/>
                      <a:pt x="4965700" y="2235200"/>
                      <a:pt x="4965700" y="2247900"/>
                    </a:cubicBezTo>
                    <a:cubicBezTo>
                      <a:pt x="4953000" y="2247900"/>
                      <a:pt x="4953000" y="2260600"/>
                      <a:pt x="4940300" y="2260600"/>
                    </a:cubicBezTo>
                    <a:lnTo>
                      <a:pt x="4889500" y="2260600"/>
                    </a:lnTo>
                    <a:cubicBezTo>
                      <a:pt x="4813300" y="2260600"/>
                      <a:pt x="4749800" y="2209800"/>
                      <a:pt x="4749800" y="2133600"/>
                    </a:cubicBezTo>
                    <a:lnTo>
                      <a:pt x="4635500" y="1447800"/>
                    </a:lnTo>
                    <a:cubicBezTo>
                      <a:pt x="4622800" y="1447800"/>
                      <a:pt x="4622800" y="1447800"/>
                      <a:pt x="4610100" y="1447800"/>
                    </a:cubicBezTo>
                    <a:lnTo>
                      <a:pt x="4495800" y="2133600"/>
                    </a:lnTo>
                    <a:cubicBezTo>
                      <a:pt x="4495800" y="2209800"/>
                      <a:pt x="4432300" y="2260600"/>
                      <a:pt x="4356100" y="2260600"/>
                    </a:cubicBezTo>
                    <a:lnTo>
                      <a:pt x="4305300" y="2260600"/>
                    </a:lnTo>
                    <a:cubicBezTo>
                      <a:pt x="4292600" y="2260600"/>
                      <a:pt x="4292600" y="2247900"/>
                      <a:pt x="4279900" y="2247900"/>
                    </a:cubicBezTo>
                    <a:cubicBezTo>
                      <a:pt x="4279900" y="2235200"/>
                      <a:pt x="4267200" y="2235200"/>
                      <a:pt x="4267200" y="2222500"/>
                    </a:cubicBezTo>
                    <a:lnTo>
                      <a:pt x="4343400" y="1409700"/>
                    </a:lnTo>
                    <a:lnTo>
                      <a:pt x="4406900" y="965200"/>
                    </a:lnTo>
                    <a:moveTo>
                      <a:pt x="5956300" y="0"/>
                    </a:moveTo>
                    <a:cubicBezTo>
                      <a:pt x="5842000" y="0"/>
                      <a:pt x="5740400" y="88900"/>
                      <a:pt x="5740400" y="215900"/>
                    </a:cubicBezTo>
                    <a:lnTo>
                      <a:pt x="5740400" y="279400"/>
                    </a:lnTo>
                    <a:cubicBezTo>
                      <a:pt x="5740400" y="393700"/>
                      <a:pt x="5842000" y="495300"/>
                      <a:pt x="5956300" y="495300"/>
                    </a:cubicBezTo>
                    <a:cubicBezTo>
                      <a:pt x="6070600" y="495300"/>
                      <a:pt x="6172200" y="393700"/>
                      <a:pt x="6172200" y="279400"/>
                    </a:cubicBezTo>
                    <a:lnTo>
                      <a:pt x="6172200" y="215900"/>
                    </a:lnTo>
                    <a:cubicBezTo>
                      <a:pt x="6172200" y="88900"/>
                      <a:pt x="6070600" y="0"/>
                      <a:pt x="5956300" y="0"/>
                    </a:cubicBezTo>
                    <a:moveTo>
                      <a:pt x="5740400" y="965200"/>
                    </a:moveTo>
                    <a:cubicBezTo>
                      <a:pt x="5740400" y="965200"/>
                      <a:pt x="5727700" y="952500"/>
                      <a:pt x="5727700" y="965200"/>
                    </a:cubicBezTo>
                    <a:lnTo>
                      <a:pt x="5575300" y="1320800"/>
                    </a:lnTo>
                    <a:cubicBezTo>
                      <a:pt x="5549900" y="1371600"/>
                      <a:pt x="5499100" y="1409700"/>
                      <a:pt x="5435600" y="1409700"/>
                    </a:cubicBezTo>
                    <a:lnTo>
                      <a:pt x="5372100" y="1409700"/>
                    </a:lnTo>
                    <a:cubicBezTo>
                      <a:pt x="5359400" y="1409700"/>
                      <a:pt x="5346700" y="1409700"/>
                      <a:pt x="5346700" y="1397000"/>
                    </a:cubicBezTo>
                    <a:cubicBezTo>
                      <a:pt x="5334000" y="1384300"/>
                      <a:pt x="5334000" y="1371600"/>
                      <a:pt x="5346700" y="1358900"/>
                    </a:cubicBezTo>
                    <a:lnTo>
                      <a:pt x="5537200" y="914400"/>
                    </a:lnTo>
                    <a:lnTo>
                      <a:pt x="5600700" y="736600"/>
                    </a:lnTo>
                    <a:cubicBezTo>
                      <a:pt x="5651500" y="635000"/>
                      <a:pt x="5753100" y="558800"/>
                      <a:pt x="5867400" y="558800"/>
                    </a:cubicBezTo>
                    <a:lnTo>
                      <a:pt x="6045200" y="558800"/>
                    </a:lnTo>
                    <a:cubicBezTo>
                      <a:pt x="6159500" y="558800"/>
                      <a:pt x="6261100" y="635000"/>
                      <a:pt x="6311900" y="736600"/>
                    </a:cubicBezTo>
                    <a:lnTo>
                      <a:pt x="6375400" y="914400"/>
                    </a:lnTo>
                    <a:lnTo>
                      <a:pt x="6565900" y="1358900"/>
                    </a:lnTo>
                    <a:cubicBezTo>
                      <a:pt x="6578600" y="1371600"/>
                      <a:pt x="6578600" y="1384300"/>
                      <a:pt x="6565900" y="1397000"/>
                    </a:cubicBezTo>
                    <a:cubicBezTo>
                      <a:pt x="6565900" y="1409700"/>
                      <a:pt x="6553200" y="1409700"/>
                      <a:pt x="6540500" y="1409700"/>
                    </a:cubicBezTo>
                    <a:lnTo>
                      <a:pt x="6477000" y="1409700"/>
                    </a:lnTo>
                    <a:cubicBezTo>
                      <a:pt x="6413500" y="1409700"/>
                      <a:pt x="6362700" y="1371600"/>
                      <a:pt x="6337300" y="1320800"/>
                    </a:cubicBezTo>
                    <a:lnTo>
                      <a:pt x="6184900" y="965200"/>
                    </a:lnTo>
                    <a:cubicBezTo>
                      <a:pt x="6184900" y="952500"/>
                      <a:pt x="6172200" y="965200"/>
                      <a:pt x="6172200" y="965200"/>
                    </a:cubicBezTo>
                    <a:lnTo>
                      <a:pt x="6235700" y="1409700"/>
                    </a:lnTo>
                    <a:lnTo>
                      <a:pt x="6311900" y="2222500"/>
                    </a:lnTo>
                    <a:cubicBezTo>
                      <a:pt x="6311900" y="2235200"/>
                      <a:pt x="6299200" y="2235200"/>
                      <a:pt x="6299200" y="2247900"/>
                    </a:cubicBezTo>
                    <a:cubicBezTo>
                      <a:pt x="6286500" y="2247900"/>
                      <a:pt x="6286500" y="2260600"/>
                      <a:pt x="6273800" y="2260600"/>
                    </a:cubicBezTo>
                    <a:lnTo>
                      <a:pt x="6223000" y="2260600"/>
                    </a:lnTo>
                    <a:cubicBezTo>
                      <a:pt x="6146800" y="2260600"/>
                      <a:pt x="6083300" y="2209800"/>
                      <a:pt x="6083300" y="2133600"/>
                    </a:cubicBezTo>
                    <a:lnTo>
                      <a:pt x="5969000" y="1447800"/>
                    </a:lnTo>
                    <a:cubicBezTo>
                      <a:pt x="5956300" y="1447800"/>
                      <a:pt x="5956300" y="1447800"/>
                      <a:pt x="5943600" y="1447800"/>
                    </a:cubicBezTo>
                    <a:lnTo>
                      <a:pt x="5829300" y="2133600"/>
                    </a:lnTo>
                    <a:cubicBezTo>
                      <a:pt x="5829300" y="2209800"/>
                      <a:pt x="5765800" y="2260600"/>
                      <a:pt x="5689600" y="2260600"/>
                    </a:cubicBezTo>
                    <a:lnTo>
                      <a:pt x="5638800" y="2260600"/>
                    </a:lnTo>
                    <a:cubicBezTo>
                      <a:pt x="5626100" y="2260600"/>
                      <a:pt x="5626100" y="2247900"/>
                      <a:pt x="5613400" y="2247900"/>
                    </a:cubicBezTo>
                    <a:cubicBezTo>
                      <a:pt x="5613400" y="2235200"/>
                      <a:pt x="5600700" y="2235200"/>
                      <a:pt x="5600700" y="2222500"/>
                    </a:cubicBezTo>
                    <a:lnTo>
                      <a:pt x="5676900" y="1409700"/>
                    </a:lnTo>
                    <a:lnTo>
                      <a:pt x="5740400" y="965200"/>
                    </a:lnTo>
                    <a:moveTo>
                      <a:pt x="7289800" y="0"/>
                    </a:moveTo>
                    <a:cubicBezTo>
                      <a:pt x="7175500" y="0"/>
                      <a:pt x="7073900" y="88900"/>
                      <a:pt x="7073900" y="215900"/>
                    </a:cubicBezTo>
                    <a:lnTo>
                      <a:pt x="7073900" y="279400"/>
                    </a:lnTo>
                    <a:cubicBezTo>
                      <a:pt x="7073900" y="393700"/>
                      <a:pt x="7175500" y="495300"/>
                      <a:pt x="7289800" y="495300"/>
                    </a:cubicBezTo>
                    <a:cubicBezTo>
                      <a:pt x="7404100" y="495300"/>
                      <a:pt x="7505700" y="393700"/>
                      <a:pt x="7505700" y="279400"/>
                    </a:cubicBezTo>
                    <a:lnTo>
                      <a:pt x="7505700" y="215900"/>
                    </a:lnTo>
                    <a:cubicBezTo>
                      <a:pt x="7505700" y="88900"/>
                      <a:pt x="7404100" y="0"/>
                      <a:pt x="7289800" y="0"/>
                    </a:cubicBezTo>
                    <a:moveTo>
                      <a:pt x="7073900" y="965200"/>
                    </a:moveTo>
                    <a:cubicBezTo>
                      <a:pt x="7073900" y="965200"/>
                      <a:pt x="7061200" y="952500"/>
                      <a:pt x="7061200" y="965200"/>
                    </a:cubicBezTo>
                    <a:lnTo>
                      <a:pt x="6908800" y="1320800"/>
                    </a:lnTo>
                    <a:cubicBezTo>
                      <a:pt x="6883400" y="1371600"/>
                      <a:pt x="6832600" y="1409700"/>
                      <a:pt x="6769100" y="1409700"/>
                    </a:cubicBezTo>
                    <a:lnTo>
                      <a:pt x="6705600" y="1409700"/>
                    </a:lnTo>
                    <a:cubicBezTo>
                      <a:pt x="6692900" y="1409700"/>
                      <a:pt x="6680200" y="1409700"/>
                      <a:pt x="6680200" y="1397000"/>
                    </a:cubicBezTo>
                    <a:cubicBezTo>
                      <a:pt x="6667500" y="1384300"/>
                      <a:pt x="6667500" y="1371600"/>
                      <a:pt x="6680200" y="1358900"/>
                    </a:cubicBezTo>
                    <a:lnTo>
                      <a:pt x="6870700" y="914400"/>
                    </a:lnTo>
                    <a:lnTo>
                      <a:pt x="6934200" y="736600"/>
                    </a:lnTo>
                    <a:cubicBezTo>
                      <a:pt x="6985000" y="635000"/>
                      <a:pt x="7086600" y="558800"/>
                      <a:pt x="7200900" y="558800"/>
                    </a:cubicBezTo>
                    <a:lnTo>
                      <a:pt x="7378700" y="558800"/>
                    </a:lnTo>
                    <a:cubicBezTo>
                      <a:pt x="7493000" y="558800"/>
                      <a:pt x="7594600" y="635000"/>
                      <a:pt x="7645400" y="736600"/>
                    </a:cubicBezTo>
                    <a:lnTo>
                      <a:pt x="7708900" y="914400"/>
                    </a:lnTo>
                    <a:lnTo>
                      <a:pt x="7899400" y="1358900"/>
                    </a:lnTo>
                    <a:cubicBezTo>
                      <a:pt x="7912100" y="1371600"/>
                      <a:pt x="7912100" y="1384300"/>
                      <a:pt x="7899400" y="1397000"/>
                    </a:cubicBezTo>
                    <a:cubicBezTo>
                      <a:pt x="7899400" y="1409700"/>
                      <a:pt x="7886700" y="1409700"/>
                      <a:pt x="7874000" y="1409700"/>
                    </a:cubicBezTo>
                    <a:lnTo>
                      <a:pt x="7810500" y="1409700"/>
                    </a:lnTo>
                    <a:cubicBezTo>
                      <a:pt x="7747000" y="1409700"/>
                      <a:pt x="7696200" y="1371600"/>
                      <a:pt x="7670800" y="1320800"/>
                    </a:cubicBezTo>
                    <a:lnTo>
                      <a:pt x="7518400" y="965200"/>
                    </a:lnTo>
                    <a:cubicBezTo>
                      <a:pt x="7518400" y="952500"/>
                      <a:pt x="7505700" y="965200"/>
                      <a:pt x="7505700" y="965200"/>
                    </a:cubicBezTo>
                    <a:lnTo>
                      <a:pt x="7569200" y="1409700"/>
                    </a:lnTo>
                    <a:lnTo>
                      <a:pt x="7645400" y="2222500"/>
                    </a:lnTo>
                    <a:cubicBezTo>
                      <a:pt x="7645400" y="2235200"/>
                      <a:pt x="7632700" y="2235200"/>
                      <a:pt x="7632700" y="2247900"/>
                    </a:cubicBezTo>
                    <a:cubicBezTo>
                      <a:pt x="7620000" y="2247900"/>
                      <a:pt x="7620000" y="2260600"/>
                      <a:pt x="7607300" y="2260600"/>
                    </a:cubicBezTo>
                    <a:lnTo>
                      <a:pt x="7556500" y="2260600"/>
                    </a:lnTo>
                    <a:cubicBezTo>
                      <a:pt x="7480300" y="2260600"/>
                      <a:pt x="7416800" y="2209800"/>
                      <a:pt x="7416800" y="2133600"/>
                    </a:cubicBezTo>
                    <a:lnTo>
                      <a:pt x="7302500" y="1447800"/>
                    </a:lnTo>
                    <a:cubicBezTo>
                      <a:pt x="7289800" y="1447800"/>
                      <a:pt x="7289800" y="1447800"/>
                      <a:pt x="7277100" y="1447800"/>
                    </a:cubicBezTo>
                    <a:lnTo>
                      <a:pt x="7162800" y="2133600"/>
                    </a:lnTo>
                    <a:cubicBezTo>
                      <a:pt x="7162800" y="2209800"/>
                      <a:pt x="7099300" y="2260600"/>
                      <a:pt x="7023100" y="2260600"/>
                    </a:cubicBezTo>
                    <a:lnTo>
                      <a:pt x="6972300" y="2260600"/>
                    </a:lnTo>
                    <a:cubicBezTo>
                      <a:pt x="6959600" y="2260600"/>
                      <a:pt x="6959600" y="2247900"/>
                      <a:pt x="6946900" y="2247900"/>
                    </a:cubicBezTo>
                    <a:cubicBezTo>
                      <a:pt x="6946900" y="2235200"/>
                      <a:pt x="6934200" y="2235200"/>
                      <a:pt x="6934200" y="2222500"/>
                    </a:cubicBezTo>
                    <a:lnTo>
                      <a:pt x="7010400" y="1409700"/>
                    </a:lnTo>
                    <a:lnTo>
                      <a:pt x="7073900" y="965200"/>
                    </a:lnTo>
                    <a:moveTo>
                      <a:pt x="8623300" y="0"/>
                    </a:moveTo>
                    <a:cubicBezTo>
                      <a:pt x="8509000" y="0"/>
                      <a:pt x="8407400" y="88900"/>
                      <a:pt x="8407400" y="215900"/>
                    </a:cubicBezTo>
                    <a:lnTo>
                      <a:pt x="8407400" y="279400"/>
                    </a:lnTo>
                    <a:cubicBezTo>
                      <a:pt x="8407400" y="393700"/>
                      <a:pt x="8509000" y="495300"/>
                      <a:pt x="8623300" y="495300"/>
                    </a:cubicBezTo>
                    <a:cubicBezTo>
                      <a:pt x="8737600" y="495300"/>
                      <a:pt x="8839200" y="393700"/>
                      <a:pt x="8839200" y="279400"/>
                    </a:cubicBezTo>
                    <a:lnTo>
                      <a:pt x="8839200" y="215900"/>
                    </a:lnTo>
                    <a:cubicBezTo>
                      <a:pt x="8839200" y="88900"/>
                      <a:pt x="8737600" y="0"/>
                      <a:pt x="8623300" y="0"/>
                    </a:cubicBezTo>
                    <a:moveTo>
                      <a:pt x="8407400" y="965200"/>
                    </a:moveTo>
                    <a:cubicBezTo>
                      <a:pt x="8407400" y="965200"/>
                      <a:pt x="8394700" y="952500"/>
                      <a:pt x="8394700" y="965200"/>
                    </a:cubicBezTo>
                    <a:lnTo>
                      <a:pt x="8242300" y="1320800"/>
                    </a:lnTo>
                    <a:cubicBezTo>
                      <a:pt x="8216900" y="1371600"/>
                      <a:pt x="8166100" y="1409700"/>
                      <a:pt x="8102600" y="1409700"/>
                    </a:cubicBezTo>
                    <a:lnTo>
                      <a:pt x="8039100" y="1409700"/>
                    </a:lnTo>
                    <a:cubicBezTo>
                      <a:pt x="8026400" y="1409700"/>
                      <a:pt x="8013700" y="1409700"/>
                      <a:pt x="8013700" y="1397000"/>
                    </a:cubicBezTo>
                    <a:cubicBezTo>
                      <a:pt x="8001000" y="1384300"/>
                      <a:pt x="8001000" y="1371600"/>
                      <a:pt x="8013700" y="1358900"/>
                    </a:cubicBezTo>
                    <a:lnTo>
                      <a:pt x="8204200" y="914400"/>
                    </a:lnTo>
                    <a:lnTo>
                      <a:pt x="8267700" y="736600"/>
                    </a:lnTo>
                    <a:cubicBezTo>
                      <a:pt x="8318500" y="635000"/>
                      <a:pt x="8420100" y="558800"/>
                      <a:pt x="8534400" y="558800"/>
                    </a:cubicBezTo>
                    <a:lnTo>
                      <a:pt x="8712200" y="558800"/>
                    </a:lnTo>
                    <a:cubicBezTo>
                      <a:pt x="8826500" y="558800"/>
                      <a:pt x="8928100" y="635000"/>
                      <a:pt x="8978900" y="736600"/>
                    </a:cubicBezTo>
                    <a:lnTo>
                      <a:pt x="9042400" y="914400"/>
                    </a:lnTo>
                    <a:lnTo>
                      <a:pt x="9232900" y="1358900"/>
                    </a:lnTo>
                    <a:cubicBezTo>
                      <a:pt x="9245600" y="1371600"/>
                      <a:pt x="9245600" y="1384300"/>
                      <a:pt x="9232900" y="1397000"/>
                    </a:cubicBezTo>
                    <a:cubicBezTo>
                      <a:pt x="9232900" y="1409700"/>
                      <a:pt x="9220200" y="1409700"/>
                      <a:pt x="9207500" y="1409700"/>
                    </a:cubicBezTo>
                    <a:lnTo>
                      <a:pt x="9144000" y="1409700"/>
                    </a:lnTo>
                    <a:cubicBezTo>
                      <a:pt x="9080500" y="1409700"/>
                      <a:pt x="9029700" y="1371600"/>
                      <a:pt x="9004300" y="1320800"/>
                    </a:cubicBezTo>
                    <a:lnTo>
                      <a:pt x="8851900" y="965200"/>
                    </a:lnTo>
                    <a:cubicBezTo>
                      <a:pt x="8851900" y="952500"/>
                      <a:pt x="8839200" y="965200"/>
                      <a:pt x="8839200" y="965200"/>
                    </a:cubicBezTo>
                    <a:lnTo>
                      <a:pt x="8902700" y="1409700"/>
                    </a:lnTo>
                    <a:lnTo>
                      <a:pt x="8978900" y="2222500"/>
                    </a:lnTo>
                    <a:cubicBezTo>
                      <a:pt x="8978900" y="2235200"/>
                      <a:pt x="8966200" y="2235200"/>
                      <a:pt x="8966200" y="2247900"/>
                    </a:cubicBezTo>
                    <a:cubicBezTo>
                      <a:pt x="8953500" y="2247900"/>
                      <a:pt x="8953500" y="2260600"/>
                      <a:pt x="8940800" y="2260600"/>
                    </a:cubicBezTo>
                    <a:lnTo>
                      <a:pt x="8890000" y="2260600"/>
                    </a:lnTo>
                    <a:cubicBezTo>
                      <a:pt x="8813800" y="2260600"/>
                      <a:pt x="8750300" y="2209800"/>
                      <a:pt x="8750300" y="2133600"/>
                    </a:cubicBezTo>
                    <a:lnTo>
                      <a:pt x="8636000" y="1447800"/>
                    </a:lnTo>
                    <a:cubicBezTo>
                      <a:pt x="8623300" y="1447800"/>
                      <a:pt x="8623300" y="1447800"/>
                      <a:pt x="8610600" y="1447800"/>
                    </a:cubicBezTo>
                    <a:lnTo>
                      <a:pt x="8496300" y="2133600"/>
                    </a:lnTo>
                    <a:cubicBezTo>
                      <a:pt x="8496300" y="2209800"/>
                      <a:pt x="8432800" y="2260600"/>
                      <a:pt x="8356600" y="2260600"/>
                    </a:cubicBezTo>
                    <a:lnTo>
                      <a:pt x="8305800" y="2260600"/>
                    </a:lnTo>
                    <a:cubicBezTo>
                      <a:pt x="8293100" y="2260600"/>
                      <a:pt x="8293100" y="2247900"/>
                      <a:pt x="8280400" y="2247900"/>
                    </a:cubicBezTo>
                    <a:cubicBezTo>
                      <a:pt x="8280400" y="2235200"/>
                      <a:pt x="8267700" y="2235200"/>
                      <a:pt x="8267700" y="2222500"/>
                    </a:cubicBezTo>
                    <a:lnTo>
                      <a:pt x="8343900" y="1409700"/>
                    </a:lnTo>
                    <a:lnTo>
                      <a:pt x="8407400" y="965200"/>
                    </a:lnTo>
                    <a:moveTo>
                      <a:pt x="9956800" y="0"/>
                    </a:moveTo>
                    <a:cubicBezTo>
                      <a:pt x="9842500" y="0"/>
                      <a:pt x="9740900" y="88900"/>
                      <a:pt x="9740900" y="215900"/>
                    </a:cubicBezTo>
                    <a:lnTo>
                      <a:pt x="9740900" y="279400"/>
                    </a:lnTo>
                    <a:cubicBezTo>
                      <a:pt x="9740900" y="393700"/>
                      <a:pt x="9842500" y="495300"/>
                      <a:pt x="9956800" y="495300"/>
                    </a:cubicBezTo>
                    <a:cubicBezTo>
                      <a:pt x="10071100" y="495300"/>
                      <a:pt x="10172700" y="393700"/>
                      <a:pt x="10172700" y="279400"/>
                    </a:cubicBezTo>
                    <a:lnTo>
                      <a:pt x="10172700" y="215900"/>
                    </a:lnTo>
                    <a:cubicBezTo>
                      <a:pt x="10172700" y="88900"/>
                      <a:pt x="10071100" y="0"/>
                      <a:pt x="9956800" y="0"/>
                    </a:cubicBezTo>
                    <a:moveTo>
                      <a:pt x="9740900" y="965200"/>
                    </a:moveTo>
                    <a:cubicBezTo>
                      <a:pt x="9740900" y="965200"/>
                      <a:pt x="9728200" y="952500"/>
                      <a:pt x="9728200" y="965200"/>
                    </a:cubicBezTo>
                    <a:lnTo>
                      <a:pt x="9575800" y="1320800"/>
                    </a:lnTo>
                    <a:cubicBezTo>
                      <a:pt x="9550400" y="1371600"/>
                      <a:pt x="9499600" y="1409700"/>
                      <a:pt x="9436100" y="1409700"/>
                    </a:cubicBezTo>
                    <a:lnTo>
                      <a:pt x="9372600" y="1409700"/>
                    </a:lnTo>
                    <a:cubicBezTo>
                      <a:pt x="9359900" y="1409700"/>
                      <a:pt x="9347200" y="1409700"/>
                      <a:pt x="9347200" y="1397000"/>
                    </a:cubicBezTo>
                    <a:cubicBezTo>
                      <a:pt x="9334500" y="1384300"/>
                      <a:pt x="9334500" y="1371600"/>
                      <a:pt x="9347200" y="1358900"/>
                    </a:cubicBezTo>
                    <a:lnTo>
                      <a:pt x="9537700" y="914400"/>
                    </a:lnTo>
                    <a:lnTo>
                      <a:pt x="9601200" y="736600"/>
                    </a:lnTo>
                    <a:cubicBezTo>
                      <a:pt x="9652000" y="635000"/>
                      <a:pt x="9753600" y="558800"/>
                      <a:pt x="9867900" y="558800"/>
                    </a:cubicBezTo>
                    <a:lnTo>
                      <a:pt x="10045700" y="558800"/>
                    </a:lnTo>
                    <a:cubicBezTo>
                      <a:pt x="10160000" y="558800"/>
                      <a:pt x="10261600" y="635000"/>
                      <a:pt x="10312400" y="736600"/>
                    </a:cubicBezTo>
                    <a:lnTo>
                      <a:pt x="10375900" y="914400"/>
                    </a:lnTo>
                    <a:lnTo>
                      <a:pt x="10566400" y="1358900"/>
                    </a:lnTo>
                    <a:cubicBezTo>
                      <a:pt x="10579100" y="1371600"/>
                      <a:pt x="10579100" y="1384300"/>
                      <a:pt x="10566400" y="1397000"/>
                    </a:cubicBezTo>
                    <a:cubicBezTo>
                      <a:pt x="10566400" y="1409700"/>
                      <a:pt x="10553700" y="1409700"/>
                      <a:pt x="10541000" y="1409700"/>
                    </a:cubicBezTo>
                    <a:lnTo>
                      <a:pt x="10477500" y="1409700"/>
                    </a:lnTo>
                    <a:cubicBezTo>
                      <a:pt x="10414000" y="1409700"/>
                      <a:pt x="10363200" y="1371600"/>
                      <a:pt x="10337800" y="1320800"/>
                    </a:cubicBezTo>
                    <a:lnTo>
                      <a:pt x="10185400" y="965200"/>
                    </a:lnTo>
                    <a:cubicBezTo>
                      <a:pt x="10185400" y="952500"/>
                      <a:pt x="10172700" y="965200"/>
                      <a:pt x="10172700" y="965200"/>
                    </a:cubicBezTo>
                    <a:lnTo>
                      <a:pt x="10236200" y="1409700"/>
                    </a:lnTo>
                    <a:lnTo>
                      <a:pt x="10312400" y="2222500"/>
                    </a:lnTo>
                    <a:cubicBezTo>
                      <a:pt x="10312400" y="2235200"/>
                      <a:pt x="10299700" y="2235200"/>
                      <a:pt x="10299700" y="2247900"/>
                    </a:cubicBezTo>
                    <a:cubicBezTo>
                      <a:pt x="10287000" y="2247900"/>
                      <a:pt x="10287000" y="2260600"/>
                      <a:pt x="10274300" y="2260600"/>
                    </a:cubicBezTo>
                    <a:lnTo>
                      <a:pt x="10223500" y="2260600"/>
                    </a:lnTo>
                    <a:cubicBezTo>
                      <a:pt x="10147300" y="2260600"/>
                      <a:pt x="10083800" y="2209800"/>
                      <a:pt x="10083800" y="2133600"/>
                    </a:cubicBezTo>
                    <a:lnTo>
                      <a:pt x="9969500" y="1447800"/>
                    </a:lnTo>
                    <a:cubicBezTo>
                      <a:pt x="9956800" y="1447800"/>
                      <a:pt x="9956800" y="1447800"/>
                      <a:pt x="9944100" y="1447800"/>
                    </a:cubicBezTo>
                    <a:lnTo>
                      <a:pt x="9829800" y="2133600"/>
                    </a:lnTo>
                    <a:cubicBezTo>
                      <a:pt x="9829800" y="2209800"/>
                      <a:pt x="9766300" y="2260600"/>
                      <a:pt x="9690100" y="2260600"/>
                    </a:cubicBezTo>
                    <a:lnTo>
                      <a:pt x="9639300" y="2260600"/>
                    </a:lnTo>
                    <a:cubicBezTo>
                      <a:pt x="9626600" y="2260600"/>
                      <a:pt x="9626600" y="2247900"/>
                      <a:pt x="9613900" y="2247900"/>
                    </a:cubicBezTo>
                    <a:cubicBezTo>
                      <a:pt x="9613900" y="2235200"/>
                      <a:pt x="9601200" y="2235200"/>
                      <a:pt x="9601200" y="2222500"/>
                    </a:cubicBezTo>
                    <a:lnTo>
                      <a:pt x="9677400" y="1409700"/>
                    </a:lnTo>
                    <a:lnTo>
                      <a:pt x="9740900" y="965200"/>
                    </a:lnTo>
                  </a:path>
                </a:pathLst>
              </a:custGeom>
              <a:solidFill>
                <a:srgbClr val="B3B5A9"/>
              </a:solidFill>
            </p:spPr>
          </p:sp>
        </p:grpSp>
      </p:grpSp>
      <p:pic>
        <p:nvPicPr>
          <p:cNvPr id="20" name="object 3">
            <a:extLst>
              <a:ext uri="{FF2B5EF4-FFF2-40B4-BE49-F238E27FC236}">
                <a16:creationId xmlns:a16="http://schemas.microsoft.com/office/drawing/2014/main" id="{7B6AA5CE-8E4B-6869-96D6-521300E917A7}"/>
              </a:ext>
            </a:extLst>
          </p:cNvPr>
          <p:cNvPicPr/>
          <p:nvPr/>
        </p:nvPicPr>
        <p:blipFill>
          <a:blip r:embed="rId4" cstate="print"/>
          <a:stretch>
            <a:fillRect/>
          </a:stretch>
        </p:blipFill>
        <p:spPr>
          <a:xfrm>
            <a:off x="-10205" y="6931590"/>
            <a:ext cx="12188952" cy="170689"/>
          </a:xfrm>
          <a:prstGeom prst="rect">
            <a:avLst/>
          </a:prstGeom>
        </p:spPr>
      </p:pic>
      <p:grpSp>
        <p:nvGrpSpPr>
          <p:cNvPr id="14" name="Group 13">
            <a:extLst>
              <a:ext uri="{FF2B5EF4-FFF2-40B4-BE49-F238E27FC236}">
                <a16:creationId xmlns:a16="http://schemas.microsoft.com/office/drawing/2014/main" id="{4CD474D2-5ACC-D453-D404-1C2C68E72FB2}"/>
              </a:ext>
            </a:extLst>
          </p:cNvPr>
          <p:cNvGrpSpPr/>
          <p:nvPr/>
        </p:nvGrpSpPr>
        <p:grpSpPr>
          <a:xfrm>
            <a:off x="3485158" y="770556"/>
            <a:ext cx="2753524" cy="254040"/>
            <a:chOff x="172122" y="677264"/>
            <a:chExt cx="2753524" cy="254040"/>
          </a:xfrm>
        </p:grpSpPr>
        <p:cxnSp>
          <p:nvCxnSpPr>
            <p:cNvPr id="21" name="Straight Connector 20">
              <a:extLst>
                <a:ext uri="{FF2B5EF4-FFF2-40B4-BE49-F238E27FC236}">
                  <a16:creationId xmlns:a16="http://schemas.microsoft.com/office/drawing/2014/main" id="{EE120C6B-958A-BD05-E882-1D21E05E7A8E}"/>
                </a:ext>
              </a:extLst>
            </p:cNvPr>
            <p:cNvCxnSpPr/>
            <p:nvPr/>
          </p:nvCxnSpPr>
          <p:spPr>
            <a:xfrm>
              <a:off x="172122" y="677264"/>
              <a:ext cx="2753524" cy="0"/>
            </a:xfrm>
            <a:prstGeom prst="line">
              <a:avLst/>
            </a:prstGeom>
            <a:ln w="3810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9409E2-C052-9C87-16D1-84FA7D71AF58}"/>
                </a:ext>
              </a:extLst>
            </p:cNvPr>
            <p:cNvCxnSpPr>
              <a:cxnSpLocks/>
            </p:cNvCxnSpPr>
            <p:nvPr/>
          </p:nvCxnSpPr>
          <p:spPr>
            <a:xfrm>
              <a:off x="172122" y="769098"/>
              <a:ext cx="2033196" cy="0"/>
            </a:xfrm>
            <a:prstGeom prst="line">
              <a:avLst/>
            </a:prstGeom>
            <a:ln w="28575">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98A7EEC-40A3-FD8E-51CA-7886A7D8C667}"/>
                </a:ext>
              </a:extLst>
            </p:cNvPr>
            <p:cNvCxnSpPr>
              <a:cxnSpLocks/>
            </p:cNvCxnSpPr>
            <p:nvPr/>
          </p:nvCxnSpPr>
          <p:spPr>
            <a:xfrm>
              <a:off x="172122" y="859096"/>
              <a:ext cx="1398494" cy="0"/>
            </a:xfrm>
            <a:prstGeom prst="line">
              <a:avLst/>
            </a:prstGeom>
            <a:ln w="1905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8B06703-B8FB-D6B7-AAB6-C26F11FA0CB2}"/>
                </a:ext>
              </a:extLst>
            </p:cNvPr>
            <p:cNvCxnSpPr>
              <a:cxnSpLocks/>
            </p:cNvCxnSpPr>
            <p:nvPr/>
          </p:nvCxnSpPr>
          <p:spPr>
            <a:xfrm>
              <a:off x="172122" y="931304"/>
              <a:ext cx="774551" cy="0"/>
            </a:xfrm>
            <a:prstGeom prst="line">
              <a:avLst/>
            </a:prstGeom>
            <a:ln w="12700">
              <a:solidFill>
                <a:srgbClr val="DD4507"/>
              </a:solidFill>
            </a:ln>
          </p:spPr>
          <p:style>
            <a:lnRef idx="1">
              <a:schemeClr val="accent1"/>
            </a:lnRef>
            <a:fillRef idx="0">
              <a:schemeClr val="accent1"/>
            </a:fillRef>
            <a:effectRef idx="0">
              <a:schemeClr val="accent1"/>
            </a:effectRef>
            <a:fontRef idx="minor">
              <a:schemeClr val="tx1"/>
            </a:fontRef>
          </p:style>
        </p:cxnSp>
      </p:grpSp>
      <p:sp>
        <p:nvSpPr>
          <p:cNvPr id="26" name="TextBox 9">
            <a:extLst>
              <a:ext uri="{FF2B5EF4-FFF2-40B4-BE49-F238E27FC236}">
                <a16:creationId xmlns:a16="http://schemas.microsoft.com/office/drawing/2014/main" id="{82D7F126-0E2A-A599-5440-0CA91922DA1B}"/>
              </a:ext>
            </a:extLst>
          </p:cNvPr>
          <p:cNvSpPr txBox="1"/>
          <p:nvPr/>
        </p:nvSpPr>
        <p:spPr>
          <a:xfrm>
            <a:off x="9408161" y="1840186"/>
            <a:ext cx="2465494" cy="3292761"/>
          </a:xfrm>
          <a:prstGeom prst="rect">
            <a:avLst/>
          </a:prstGeom>
        </p:spPr>
        <p:txBody>
          <a:bodyPr wrap="square" lIns="0" tIns="0" rIns="0" bIns="0" rtlCol="0" anchor="t">
            <a:spAutoFit/>
          </a:bodyPr>
          <a:lstStyle/>
          <a:p>
            <a:pPr>
              <a:lnSpc>
                <a:spcPct val="150000"/>
              </a:lnSpc>
              <a:spcBef>
                <a:spcPct val="0"/>
              </a:spcBef>
            </a:pPr>
            <a:r>
              <a:rPr lang="en-US" sz="1200" b="1" spc="131" dirty="0">
                <a:solidFill>
                  <a:srgbClr val="231F20"/>
                </a:solidFill>
                <a:latin typeface="Montserrat Light"/>
              </a:rPr>
              <a:t>Based on the RFM Analysis, 31% of the customers have not returned to make a purchase, indicating a risk of them becoming inactive or lost. The Ecommerce Company has just 7% Top customers, while 28% are Loyalist and 34% of the customers are at the verge of becoming inactive or lost</a:t>
            </a:r>
          </a:p>
        </p:txBody>
      </p:sp>
      <p:pic>
        <p:nvPicPr>
          <p:cNvPr id="7170" name="Picture 2">
            <a:extLst>
              <a:ext uri="{FF2B5EF4-FFF2-40B4-BE49-F238E27FC236}">
                <a16:creationId xmlns:a16="http://schemas.microsoft.com/office/drawing/2014/main" id="{E06AE4CE-EDD8-7B35-831B-956E08ED76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1464" y="1225808"/>
            <a:ext cx="5505450" cy="4769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172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9EDA4-4185-ED60-E18F-91E42D4E5C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0AC494C-835D-7357-1DD3-1F49817B08D3}"/>
              </a:ext>
            </a:extLst>
          </p:cNvPr>
          <p:cNvSpPr/>
          <p:nvPr/>
        </p:nvSpPr>
        <p:spPr>
          <a:xfrm flipH="1" flipV="1">
            <a:off x="0" y="0"/>
            <a:ext cx="12192000" cy="690622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a:extLst>
              <a:ext uri="{FF2B5EF4-FFF2-40B4-BE49-F238E27FC236}">
                <a16:creationId xmlns:a16="http://schemas.microsoft.com/office/drawing/2014/main" id="{9C7B9E77-7F26-1B14-938F-8BD22CC3BC71}"/>
              </a:ext>
            </a:extLst>
          </p:cNvPr>
          <p:cNvGrpSpPr/>
          <p:nvPr/>
        </p:nvGrpSpPr>
        <p:grpSpPr>
          <a:xfrm>
            <a:off x="3635437" y="6174150"/>
            <a:ext cx="2874575" cy="428773"/>
            <a:chOff x="-714713" y="0"/>
            <a:chExt cx="5749150" cy="857547"/>
          </a:xfrm>
        </p:grpSpPr>
        <p:grpSp>
          <p:nvGrpSpPr>
            <p:cNvPr id="4" name="Group 4">
              <a:extLst>
                <a:ext uri="{FF2B5EF4-FFF2-40B4-BE49-F238E27FC236}">
                  <a16:creationId xmlns:a16="http://schemas.microsoft.com/office/drawing/2014/main" id="{17CEF2B7-5A64-0E43-1007-79C1DB72BFA7}"/>
                </a:ext>
              </a:extLst>
            </p:cNvPr>
            <p:cNvGrpSpPr>
              <a:grpSpLocks noChangeAspect="1"/>
            </p:cNvGrpSpPr>
            <p:nvPr/>
          </p:nvGrpSpPr>
          <p:grpSpPr>
            <a:xfrm>
              <a:off x="-714713" y="0"/>
              <a:ext cx="5749150" cy="857547"/>
              <a:chOff x="-1881756" y="0"/>
              <a:chExt cx="15136834" cy="2257821"/>
            </a:xfrm>
          </p:grpSpPr>
          <p:sp>
            <p:nvSpPr>
              <p:cNvPr id="5" name="Freeform 5">
                <a:extLst>
                  <a:ext uri="{FF2B5EF4-FFF2-40B4-BE49-F238E27FC236}">
                    <a16:creationId xmlns:a16="http://schemas.microsoft.com/office/drawing/2014/main" id="{0F708764-644F-1EE6-3053-26456DE2B9BE}"/>
                  </a:ext>
                </a:extLst>
              </p:cNvPr>
              <p:cNvSpPr/>
              <p:nvPr/>
            </p:nvSpPr>
            <p:spPr>
              <a:xfrm>
                <a:off x="-1881756" y="0"/>
                <a:ext cx="10571728" cy="2257820"/>
              </a:xfrm>
              <a:custGeom>
                <a:avLst/>
                <a:gdLst/>
                <a:ahLst/>
                <a:cxnLst/>
                <a:rect l="l" t="t" r="r" b="b"/>
                <a:pathLst>
                  <a:path w="10571728" h="2257821">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moveTo>
                      <a:pt x="9953149" y="0"/>
                    </a:moveTo>
                    <a:cubicBezTo>
                      <a:pt x="9836248" y="0"/>
                      <a:pt x="9741482" y="94766"/>
                      <a:pt x="9741482" y="211667"/>
                    </a:cubicBezTo>
                    <a:lnTo>
                      <a:pt x="9741482" y="282222"/>
                    </a:lnTo>
                    <a:cubicBezTo>
                      <a:pt x="9741482" y="399122"/>
                      <a:pt x="9836248" y="493889"/>
                      <a:pt x="9953149" y="493889"/>
                    </a:cubicBezTo>
                    <a:cubicBezTo>
                      <a:pt x="10070050" y="493889"/>
                      <a:pt x="10164816" y="399122"/>
                      <a:pt x="10164816" y="282222"/>
                    </a:cubicBezTo>
                    <a:lnTo>
                      <a:pt x="10164816" y="211667"/>
                    </a:lnTo>
                    <a:cubicBezTo>
                      <a:pt x="10164816" y="94766"/>
                      <a:pt x="10070050" y="0"/>
                      <a:pt x="9953149" y="0"/>
                    </a:cubicBezTo>
                    <a:moveTo>
                      <a:pt x="9733933" y="969998"/>
                    </a:moveTo>
                    <a:cubicBezTo>
                      <a:pt x="9735132" y="961884"/>
                      <a:pt x="9723703" y="958709"/>
                      <a:pt x="9720528" y="966258"/>
                    </a:cubicBezTo>
                    <a:lnTo>
                      <a:pt x="9566504" y="1325598"/>
                    </a:lnTo>
                    <a:cubicBezTo>
                      <a:pt x="9544248" y="1377518"/>
                      <a:pt x="9493172" y="1411161"/>
                      <a:pt x="9436682" y="1411111"/>
                    </a:cubicBezTo>
                    <a:lnTo>
                      <a:pt x="9371630" y="1411111"/>
                    </a:lnTo>
                    <a:cubicBezTo>
                      <a:pt x="9359766" y="1411122"/>
                      <a:pt x="9348691" y="1405168"/>
                      <a:pt x="9342155" y="1395265"/>
                    </a:cubicBezTo>
                    <a:cubicBezTo>
                      <a:pt x="9335620" y="1385363"/>
                      <a:pt x="9334500" y="1372839"/>
                      <a:pt x="9339175" y="1361934"/>
                    </a:cubicBezTo>
                    <a:lnTo>
                      <a:pt x="9529816" y="917222"/>
                    </a:lnTo>
                    <a:lnTo>
                      <a:pt x="9599948" y="741821"/>
                    </a:lnTo>
                    <a:cubicBezTo>
                      <a:pt x="9642818" y="634683"/>
                      <a:pt x="9746594" y="564437"/>
                      <a:pt x="9861991" y="564444"/>
                    </a:cubicBezTo>
                    <a:lnTo>
                      <a:pt x="10044307" y="564444"/>
                    </a:lnTo>
                    <a:cubicBezTo>
                      <a:pt x="10159704" y="564437"/>
                      <a:pt x="10263480" y="634683"/>
                      <a:pt x="10306350" y="741821"/>
                    </a:cubicBezTo>
                    <a:lnTo>
                      <a:pt x="10376482" y="917222"/>
                    </a:lnTo>
                    <a:lnTo>
                      <a:pt x="10567053" y="1361934"/>
                    </a:lnTo>
                    <a:cubicBezTo>
                      <a:pt x="10571728" y="1372839"/>
                      <a:pt x="10570607" y="1385363"/>
                      <a:pt x="10564072" y="1395265"/>
                    </a:cubicBezTo>
                    <a:cubicBezTo>
                      <a:pt x="10557537" y="1405168"/>
                      <a:pt x="10546462" y="1411122"/>
                      <a:pt x="10534597" y="1411111"/>
                    </a:cubicBezTo>
                    <a:lnTo>
                      <a:pt x="10469545" y="1411111"/>
                    </a:lnTo>
                    <a:cubicBezTo>
                      <a:pt x="10413107" y="1411105"/>
                      <a:pt x="10362101" y="1377471"/>
                      <a:pt x="10339864" y="1325598"/>
                    </a:cubicBezTo>
                    <a:lnTo>
                      <a:pt x="10185841" y="966258"/>
                    </a:lnTo>
                    <a:cubicBezTo>
                      <a:pt x="10182595" y="958709"/>
                      <a:pt x="10171236" y="961884"/>
                      <a:pt x="10172365" y="969998"/>
                    </a:cubicBezTo>
                    <a:lnTo>
                      <a:pt x="10235371" y="1411111"/>
                    </a:lnTo>
                    <a:lnTo>
                      <a:pt x="10302752" y="2219607"/>
                    </a:lnTo>
                    <a:cubicBezTo>
                      <a:pt x="10303560" y="2229429"/>
                      <a:pt x="10300222" y="2239141"/>
                      <a:pt x="10293548" y="2246392"/>
                    </a:cubicBezTo>
                    <a:cubicBezTo>
                      <a:pt x="10286874" y="2253643"/>
                      <a:pt x="10277470" y="2257771"/>
                      <a:pt x="10267615" y="2257778"/>
                    </a:cubicBezTo>
                    <a:lnTo>
                      <a:pt x="10213781" y="2257778"/>
                    </a:lnTo>
                    <a:cubicBezTo>
                      <a:pt x="10144799" y="2257786"/>
                      <a:pt x="10085922" y="2207921"/>
                      <a:pt x="10074575" y="2139879"/>
                    </a:cubicBezTo>
                    <a:lnTo>
                      <a:pt x="9960204" y="1452880"/>
                    </a:lnTo>
                    <a:cubicBezTo>
                      <a:pt x="9958864" y="1444978"/>
                      <a:pt x="9947575" y="1444978"/>
                      <a:pt x="9946235" y="1452880"/>
                    </a:cubicBezTo>
                    <a:lnTo>
                      <a:pt x="9831794" y="2139879"/>
                    </a:lnTo>
                    <a:cubicBezTo>
                      <a:pt x="9820442" y="2207948"/>
                      <a:pt x="9761525" y="2257821"/>
                      <a:pt x="9692517" y="2257778"/>
                    </a:cubicBezTo>
                    <a:lnTo>
                      <a:pt x="9638683" y="2257778"/>
                    </a:lnTo>
                    <a:cubicBezTo>
                      <a:pt x="9628828" y="2257771"/>
                      <a:pt x="9619424" y="2253643"/>
                      <a:pt x="9612750" y="2246392"/>
                    </a:cubicBezTo>
                    <a:cubicBezTo>
                      <a:pt x="9606076" y="2239141"/>
                      <a:pt x="9602738" y="2229429"/>
                      <a:pt x="9603546" y="2219607"/>
                    </a:cubicBezTo>
                    <a:lnTo>
                      <a:pt x="9670927" y="1411111"/>
                    </a:lnTo>
                    <a:lnTo>
                      <a:pt x="9733933" y="969998"/>
                    </a:lnTo>
                  </a:path>
                </a:pathLst>
              </a:custGeom>
              <a:solidFill>
                <a:srgbClr val="131211"/>
              </a:solidFill>
            </p:spPr>
            <p:txBody>
              <a:bodyPr/>
              <a:lstStyle/>
              <a:p>
                <a:endParaRPr lang="en-NG" sz="1200" dirty="0"/>
              </a:p>
            </p:txBody>
          </p:sp>
          <p:sp>
            <p:nvSpPr>
              <p:cNvPr id="6" name="Freeform 6">
                <a:extLst>
                  <a:ext uri="{FF2B5EF4-FFF2-40B4-BE49-F238E27FC236}">
                    <a16:creationId xmlns:a16="http://schemas.microsoft.com/office/drawing/2014/main" id="{BD64FE4E-FD4A-2189-2351-0A77F1494903}"/>
                  </a:ext>
                </a:extLst>
              </p:cNvPr>
              <p:cNvSpPr/>
              <p:nvPr/>
            </p:nvSpPr>
            <p:spPr>
              <a:xfrm>
                <a:off x="10684351" y="0"/>
                <a:ext cx="2570727" cy="2257821"/>
              </a:xfrm>
              <a:custGeom>
                <a:avLst/>
                <a:gdLst/>
                <a:ahLst/>
                <a:cxnLst/>
                <a:rect l="l" t="t" r="r" b="b"/>
                <a:pathLst>
                  <a:path w="2570727" h="2257821">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3" y="917222"/>
                    </a:lnTo>
                    <a:lnTo>
                      <a:pt x="2566053" y="1361934"/>
                    </a:lnTo>
                    <a:cubicBezTo>
                      <a:pt x="2570727" y="1372839"/>
                      <a:pt x="2569607" y="1385363"/>
                      <a:pt x="2563073" y="1395265"/>
                    </a:cubicBezTo>
                    <a:cubicBezTo>
                      <a:pt x="2556537" y="1405168"/>
                      <a:pt x="2545462" y="1411122"/>
                      <a:pt x="2533597" y="1411111"/>
                    </a:cubicBezTo>
                    <a:lnTo>
                      <a:pt x="2468545" y="1411111"/>
                    </a:lnTo>
                    <a:cubicBezTo>
                      <a:pt x="2412107" y="1411105"/>
                      <a:pt x="2361101" y="1377471"/>
                      <a:pt x="2338863"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path>
                </a:pathLst>
              </a:custGeom>
              <a:solidFill>
                <a:srgbClr val="B3B5A9"/>
              </a:solidFill>
            </p:spPr>
          </p:sp>
        </p:grpSp>
      </p:grpSp>
      <p:grpSp>
        <p:nvGrpSpPr>
          <p:cNvPr id="7" name="Group 7">
            <a:extLst>
              <a:ext uri="{FF2B5EF4-FFF2-40B4-BE49-F238E27FC236}">
                <a16:creationId xmlns:a16="http://schemas.microsoft.com/office/drawing/2014/main" id="{77E95311-53D6-F76C-0785-763CA89E5F76}"/>
              </a:ext>
            </a:extLst>
          </p:cNvPr>
          <p:cNvGrpSpPr/>
          <p:nvPr/>
        </p:nvGrpSpPr>
        <p:grpSpPr>
          <a:xfrm>
            <a:off x="2940127" y="-5042"/>
            <a:ext cx="1140641" cy="7116655"/>
            <a:chOff x="0" y="0"/>
            <a:chExt cx="450623" cy="2811518"/>
          </a:xfrm>
        </p:grpSpPr>
        <p:sp>
          <p:nvSpPr>
            <p:cNvPr id="8" name="Freeform 8">
              <a:extLst>
                <a:ext uri="{FF2B5EF4-FFF2-40B4-BE49-F238E27FC236}">
                  <a16:creationId xmlns:a16="http://schemas.microsoft.com/office/drawing/2014/main" id="{1DA7289D-7286-AEFD-B488-E0F659FCFF1F}"/>
                </a:ext>
              </a:extLst>
            </p:cNvPr>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a:noFill/>
            </a:ln>
          </p:spPr>
        </p:sp>
        <p:sp>
          <p:nvSpPr>
            <p:cNvPr id="9" name="TextBox 9">
              <a:extLst>
                <a:ext uri="{FF2B5EF4-FFF2-40B4-BE49-F238E27FC236}">
                  <a16:creationId xmlns:a16="http://schemas.microsoft.com/office/drawing/2014/main" id="{E413A62D-D9ED-54BB-0821-39FF92B60736}"/>
                </a:ext>
              </a:extLst>
            </p:cNvPr>
            <p:cNvSpPr txBox="1"/>
            <p:nvPr/>
          </p:nvSpPr>
          <p:spPr>
            <a:xfrm>
              <a:off x="0" y="-19050"/>
              <a:ext cx="812800" cy="831850"/>
            </a:xfrm>
            <a:prstGeom prst="rect">
              <a:avLst/>
            </a:prstGeom>
          </p:spPr>
          <p:txBody>
            <a:bodyPr lIns="33867" tIns="33867" rIns="33867" bIns="33867" rtlCol="0" anchor="ctr"/>
            <a:lstStyle/>
            <a:p>
              <a:pPr algn="ctr">
                <a:lnSpc>
                  <a:spcPts val="1906"/>
                </a:lnSpc>
                <a:spcBef>
                  <a:spcPct val="0"/>
                </a:spcBef>
              </a:pPr>
              <a:endParaRPr sz="1200"/>
            </a:p>
          </p:txBody>
        </p:sp>
      </p:grpSp>
      <p:sp>
        <p:nvSpPr>
          <p:cNvPr id="10" name="Freeform 10">
            <a:extLst>
              <a:ext uri="{FF2B5EF4-FFF2-40B4-BE49-F238E27FC236}">
                <a16:creationId xmlns:a16="http://schemas.microsoft.com/office/drawing/2014/main" id="{AA0DE7E4-092E-437E-BC34-E9BD7B89788C}"/>
              </a:ext>
            </a:extLst>
          </p:cNvPr>
          <p:cNvSpPr/>
          <p:nvPr/>
        </p:nvSpPr>
        <p:spPr>
          <a:xfrm>
            <a:off x="0" y="0"/>
            <a:ext cx="3313857" cy="6858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121386" r="-121386"/>
            </a:stretch>
          </a:blipFill>
        </p:spPr>
      </p:sp>
      <p:sp>
        <p:nvSpPr>
          <p:cNvPr id="11" name="TextBox 11">
            <a:extLst>
              <a:ext uri="{FF2B5EF4-FFF2-40B4-BE49-F238E27FC236}">
                <a16:creationId xmlns:a16="http://schemas.microsoft.com/office/drawing/2014/main" id="{AABDC141-1211-6889-04F8-A93078804B8A}"/>
              </a:ext>
            </a:extLst>
          </p:cNvPr>
          <p:cNvSpPr txBox="1"/>
          <p:nvPr/>
        </p:nvSpPr>
        <p:spPr>
          <a:xfrm>
            <a:off x="3516741" y="151622"/>
            <a:ext cx="6757416" cy="590546"/>
          </a:xfrm>
          <a:prstGeom prst="rect">
            <a:avLst/>
          </a:prstGeom>
        </p:spPr>
        <p:txBody>
          <a:bodyPr wrap="square" lIns="0" tIns="0" rIns="0" bIns="0" rtlCol="0" anchor="t">
            <a:spAutoFit/>
          </a:bodyPr>
          <a:lstStyle/>
          <a:p>
            <a:pPr>
              <a:lnSpc>
                <a:spcPts val="4861"/>
              </a:lnSpc>
              <a:spcBef>
                <a:spcPct val="0"/>
              </a:spcBef>
            </a:pPr>
            <a:r>
              <a:rPr lang="en-US" sz="3522" spc="123" dirty="0">
                <a:solidFill>
                  <a:srgbClr val="010101"/>
                </a:solidFill>
                <a:latin typeface="Archivo Black"/>
              </a:rPr>
              <a:t>Results From K-Means Clustering</a:t>
            </a:r>
          </a:p>
        </p:txBody>
      </p:sp>
      <p:grpSp>
        <p:nvGrpSpPr>
          <p:cNvPr id="15" name="Group 15">
            <a:extLst>
              <a:ext uri="{FF2B5EF4-FFF2-40B4-BE49-F238E27FC236}">
                <a16:creationId xmlns:a16="http://schemas.microsoft.com/office/drawing/2014/main" id="{EE4A9249-A31E-7B54-92A6-50DDE072D85F}"/>
              </a:ext>
            </a:extLst>
          </p:cNvPr>
          <p:cNvGrpSpPr/>
          <p:nvPr/>
        </p:nvGrpSpPr>
        <p:grpSpPr>
          <a:xfrm>
            <a:off x="7413596" y="6174150"/>
            <a:ext cx="2520337" cy="428765"/>
            <a:chOff x="0" y="0"/>
            <a:chExt cx="5040674" cy="857531"/>
          </a:xfrm>
        </p:grpSpPr>
        <p:grpSp>
          <p:nvGrpSpPr>
            <p:cNvPr id="16" name="Group 16">
              <a:extLst>
                <a:ext uri="{FF2B5EF4-FFF2-40B4-BE49-F238E27FC236}">
                  <a16:creationId xmlns:a16="http://schemas.microsoft.com/office/drawing/2014/main" id="{4BFE7255-DCFF-8A8D-0C85-B141CC987D2A}"/>
                </a:ext>
              </a:extLst>
            </p:cNvPr>
            <p:cNvGrpSpPr>
              <a:grpSpLocks noChangeAspect="1"/>
            </p:cNvGrpSpPr>
            <p:nvPr/>
          </p:nvGrpSpPr>
          <p:grpSpPr>
            <a:xfrm>
              <a:off x="0" y="0"/>
              <a:ext cx="5040674" cy="857531"/>
              <a:chOff x="0" y="0"/>
              <a:chExt cx="13271500" cy="2257778"/>
            </a:xfrm>
          </p:grpSpPr>
          <p:sp>
            <p:nvSpPr>
              <p:cNvPr id="17" name="Freeform 17">
                <a:extLst>
                  <a:ext uri="{FF2B5EF4-FFF2-40B4-BE49-F238E27FC236}">
                    <a16:creationId xmlns:a16="http://schemas.microsoft.com/office/drawing/2014/main" id="{6696CDC9-97E6-61D7-B184-B4C734336443}"/>
                  </a:ext>
                </a:extLst>
              </p:cNvPr>
              <p:cNvSpPr/>
              <p:nvPr/>
            </p:nvSpPr>
            <p:spPr>
              <a:xfrm>
                <a:off x="12700" y="0"/>
                <a:ext cx="2578100" cy="2260600"/>
              </a:xfrm>
              <a:custGeom>
                <a:avLst/>
                <a:gdLst/>
                <a:ahLst/>
                <a:cxnLst/>
                <a:rect l="l" t="t" r="r" b="b"/>
                <a:pathLst>
                  <a:path w="2578100" h="2260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path>
                </a:pathLst>
              </a:custGeom>
              <a:solidFill>
                <a:srgbClr val="131211"/>
              </a:solidFill>
            </p:spPr>
          </p:sp>
          <p:sp>
            <p:nvSpPr>
              <p:cNvPr id="18" name="Freeform 18">
                <a:extLst>
                  <a:ext uri="{FF2B5EF4-FFF2-40B4-BE49-F238E27FC236}">
                    <a16:creationId xmlns:a16="http://schemas.microsoft.com/office/drawing/2014/main" id="{A05FF2C5-170E-3449-74A6-E4A644A45501}"/>
                  </a:ext>
                </a:extLst>
              </p:cNvPr>
              <p:cNvSpPr/>
              <p:nvPr/>
            </p:nvSpPr>
            <p:spPr>
              <a:xfrm>
                <a:off x="2679700" y="0"/>
                <a:ext cx="10579100" cy="2260600"/>
              </a:xfrm>
              <a:custGeom>
                <a:avLst/>
                <a:gdLst/>
                <a:ahLst/>
                <a:cxnLst/>
                <a:rect l="l" t="t" r="r" b="b"/>
                <a:pathLst>
                  <a:path w="10579100" h="2260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moveTo>
                      <a:pt x="3289300" y="0"/>
                    </a:moveTo>
                    <a:cubicBezTo>
                      <a:pt x="3175000" y="0"/>
                      <a:pt x="3073400" y="88900"/>
                      <a:pt x="3073400" y="215900"/>
                    </a:cubicBezTo>
                    <a:lnTo>
                      <a:pt x="3073400" y="279400"/>
                    </a:lnTo>
                    <a:cubicBezTo>
                      <a:pt x="3073400" y="393700"/>
                      <a:pt x="3175000" y="495300"/>
                      <a:pt x="3289300" y="495300"/>
                    </a:cubicBezTo>
                    <a:cubicBezTo>
                      <a:pt x="3403600" y="495300"/>
                      <a:pt x="3505200" y="393700"/>
                      <a:pt x="3505200" y="279400"/>
                    </a:cubicBezTo>
                    <a:lnTo>
                      <a:pt x="3505200" y="215900"/>
                    </a:lnTo>
                    <a:cubicBezTo>
                      <a:pt x="3505200" y="88900"/>
                      <a:pt x="3403600" y="0"/>
                      <a:pt x="3289300" y="0"/>
                    </a:cubicBezTo>
                    <a:moveTo>
                      <a:pt x="3073400" y="965200"/>
                    </a:moveTo>
                    <a:cubicBezTo>
                      <a:pt x="3073400" y="965200"/>
                      <a:pt x="3060700" y="952500"/>
                      <a:pt x="3060700" y="965200"/>
                    </a:cubicBezTo>
                    <a:lnTo>
                      <a:pt x="2908300" y="1320800"/>
                    </a:lnTo>
                    <a:cubicBezTo>
                      <a:pt x="2882900" y="1371600"/>
                      <a:pt x="2832100" y="1409700"/>
                      <a:pt x="2768600" y="1409700"/>
                    </a:cubicBezTo>
                    <a:lnTo>
                      <a:pt x="2705100" y="1409700"/>
                    </a:lnTo>
                    <a:cubicBezTo>
                      <a:pt x="2692400" y="1409700"/>
                      <a:pt x="2679700" y="1409700"/>
                      <a:pt x="2679700" y="1397000"/>
                    </a:cubicBezTo>
                    <a:cubicBezTo>
                      <a:pt x="2667000" y="1384300"/>
                      <a:pt x="2667000" y="1371600"/>
                      <a:pt x="2679700" y="1358900"/>
                    </a:cubicBezTo>
                    <a:lnTo>
                      <a:pt x="2870200" y="914400"/>
                    </a:lnTo>
                    <a:lnTo>
                      <a:pt x="2933700" y="736600"/>
                    </a:lnTo>
                    <a:cubicBezTo>
                      <a:pt x="2984500" y="635000"/>
                      <a:pt x="3086100" y="558800"/>
                      <a:pt x="3200400" y="558800"/>
                    </a:cubicBezTo>
                    <a:lnTo>
                      <a:pt x="3378200" y="558800"/>
                    </a:lnTo>
                    <a:cubicBezTo>
                      <a:pt x="3492500" y="558800"/>
                      <a:pt x="3594100" y="635000"/>
                      <a:pt x="3644900" y="736600"/>
                    </a:cubicBezTo>
                    <a:lnTo>
                      <a:pt x="3708400" y="914400"/>
                    </a:lnTo>
                    <a:lnTo>
                      <a:pt x="3898900" y="1358900"/>
                    </a:lnTo>
                    <a:cubicBezTo>
                      <a:pt x="3911600" y="1371600"/>
                      <a:pt x="3911600" y="1384300"/>
                      <a:pt x="3898900" y="1397000"/>
                    </a:cubicBezTo>
                    <a:cubicBezTo>
                      <a:pt x="3898900" y="1409700"/>
                      <a:pt x="3886200" y="1409700"/>
                      <a:pt x="3873500" y="1409700"/>
                    </a:cubicBezTo>
                    <a:lnTo>
                      <a:pt x="3810000" y="1409700"/>
                    </a:lnTo>
                    <a:cubicBezTo>
                      <a:pt x="3746500" y="1409700"/>
                      <a:pt x="3695700" y="1371600"/>
                      <a:pt x="3670300" y="1320800"/>
                    </a:cubicBezTo>
                    <a:lnTo>
                      <a:pt x="3517900" y="965200"/>
                    </a:lnTo>
                    <a:cubicBezTo>
                      <a:pt x="3517900" y="952500"/>
                      <a:pt x="3505200" y="965200"/>
                      <a:pt x="3505200" y="965200"/>
                    </a:cubicBezTo>
                    <a:lnTo>
                      <a:pt x="3568700" y="1409700"/>
                    </a:lnTo>
                    <a:lnTo>
                      <a:pt x="3644900" y="2222500"/>
                    </a:lnTo>
                    <a:cubicBezTo>
                      <a:pt x="3644900" y="2235200"/>
                      <a:pt x="3632200" y="2235200"/>
                      <a:pt x="3632200" y="2247900"/>
                    </a:cubicBezTo>
                    <a:cubicBezTo>
                      <a:pt x="3619500" y="2247900"/>
                      <a:pt x="3619500" y="2260600"/>
                      <a:pt x="3606800" y="2260600"/>
                    </a:cubicBezTo>
                    <a:lnTo>
                      <a:pt x="3556000" y="2260600"/>
                    </a:lnTo>
                    <a:cubicBezTo>
                      <a:pt x="3479800" y="2260600"/>
                      <a:pt x="3416300" y="2209800"/>
                      <a:pt x="3416300" y="2133600"/>
                    </a:cubicBezTo>
                    <a:lnTo>
                      <a:pt x="3302000" y="1447800"/>
                    </a:lnTo>
                    <a:cubicBezTo>
                      <a:pt x="3289300" y="1447800"/>
                      <a:pt x="3289300" y="1447800"/>
                      <a:pt x="3276600" y="1447800"/>
                    </a:cubicBezTo>
                    <a:lnTo>
                      <a:pt x="3162300" y="2133600"/>
                    </a:lnTo>
                    <a:cubicBezTo>
                      <a:pt x="3162300" y="2209800"/>
                      <a:pt x="3098800" y="2260600"/>
                      <a:pt x="3022600" y="2260600"/>
                    </a:cubicBezTo>
                    <a:lnTo>
                      <a:pt x="2971800" y="2260600"/>
                    </a:lnTo>
                    <a:cubicBezTo>
                      <a:pt x="2959100" y="2260600"/>
                      <a:pt x="2959100" y="2247900"/>
                      <a:pt x="2946400" y="2247900"/>
                    </a:cubicBezTo>
                    <a:cubicBezTo>
                      <a:pt x="2946400" y="2235200"/>
                      <a:pt x="2933700" y="2235200"/>
                      <a:pt x="2933700" y="2222500"/>
                    </a:cubicBezTo>
                    <a:lnTo>
                      <a:pt x="3009900" y="1409700"/>
                    </a:lnTo>
                    <a:lnTo>
                      <a:pt x="3073400" y="965200"/>
                    </a:lnTo>
                    <a:moveTo>
                      <a:pt x="4622800" y="0"/>
                    </a:moveTo>
                    <a:cubicBezTo>
                      <a:pt x="4508500" y="0"/>
                      <a:pt x="4406900" y="88900"/>
                      <a:pt x="4406900" y="215900"/>
                    </a:cubicBezTo>
                    <a:lnTo>
                      <a:pt x="4406900" y="279400"/>
                    </a:lnTo>
                    <a:cubicBezTo>
                      <a:pt x="4406900" y="393700"/>
                      <a:pt x="4508500" y="495300"/>
                      <a:pt x="4622800" y="495300"/>
                    </a:cubicBezTo>
                    <a:cubicBezTo>
                      <a:pt x="4737100" y="495300"/>
                      <a:pt x="4838700" y="393700"/>
                      <a:pt x="4838700" y="279400"/>
                    </a:cubicBezTo>
                    <a:lnTo>
                      <a:pt x="4838700" y="215900"/>
                    </a:lnTo>
                    <a:cubicBezTo>
                      <a:pt x="4838700" y="88900"/>
                      <a:pt x="4737100" y="0"/>
                      <a:pt x="4622800" y="0"/>
                    </a:cubicBezTo>
                    <a:moveTo>
                      <a:pt x="4406900" y="965200"/>
                    </a:moveTo>
                    <a:cubicBezTo>
                      <a:pt x="4406900" y="965200"/>
                      <a:pt x="4394200" y="952500"/>
                      <a:pt x="4394200" y="965200"/>
                    </a:cubicBezTo>
                    <a:lnTo>
                      <a:pt x="4241800" y="1320800"/>
                    </a:lnTo>
                    <a:cubicBezTo>
                      <a:pt x="4216400" y="1371600"/>
                      <a:pt x="4165600" y="1409700"/>
                      <a:pt x="4102100" y="1409700"/>
                    </a:cubicBezTo>
                    <a:lnTo>
                      <a:pt x="4038600" y="1409700"/>
                    </a:lnTo>
                    <a:cubicBezTo>
                      <a:pt x="4025900" y="1409700"/>
                      <a:pt x="4013200" y="1409700"/>
                      <a:pt x="4013200" y="1397000"/>
                    </a:cubicBezTo>
                    <a:cubicBezTo>
                      <a:pt x="4000500" y="1384300"/>
                      <a:pt x="4000500" y="1371600"/>
                      <a:pt x="4013200" y="1358900"/>
                    </a:cubicBezTo>
                    <a:lnTo>
                      <a:pt x="4203700" y="914400"/>
                    </a:lnTo>
                    <a:lnTo>
                      <a:pt x="4267200" y="736600"/>
                    </a:lnTo>
                    <a:cubicBezTo>
                      <a:pt x="4318000" y="635000"/>
                      <a:pt x="4419600" y="558800"/>
                      <a:pt x="4533900" y="558800"/>
                    </a:cubicBezTo>
                    <a:lnTo>
                      <a:pt x="4711700" y="558800"/>
                    </a:lnTo>
                    <a:cubicBezTo>
                      <a:pt x="4826000" y="558800"/>
                      <a:pt x="4927600" y="635000"/>
                      <a:pt x="4978400" y="736600"/>
                    </a:cubicBezTo>
                    <a:lnTo>
                      <a:pt x="5041900" y="914400"/>
                    </a:lnTo>
                    <a:lnTo>
                      <a:pt x="5232400" y="1358900"/>
                    </a:lnTo>
                    <a:cubicBezTo>
                      <a:pt x="5245100" y="1371600"/>
                      <a:pt x="5245100" y="1384300"/>
                      <a:pt x="5232400" y="1397000"/>
                    </a:cubicBezTo>
                    <a:cubicBezTo>
                      <a:pt x="5232400" y="1409700"/>
                      <a:pt x="5219700" y="1409700"/>
                      <a:pt x="5207000" y="1409700"/>
                    </a:cubicBezTo>
                    <a:lnTo>
                      <a:pt x="5143500" y="1409700"/>
                    </a:lnTo>
                    <a:cubicBezTo>
                      <a:pt x="5080000" y="1409700"/>
                      <a:pt x="5029200" y="1371600"/>
                      <a:pt x="5003800" y="1320800"/>
                    </a:cubicBezTo>
                    <a:lnTo>
                      <a:pt x="4851400" y="965200"/>
                    </a:lnTo>
                    <a:cubicBezTo>
                      <a:pt x="4851400" y="952500"/>
                      <a:pt x="4838700" y="965200"/>
                      <a:pt x="4838700" y="965200"/>
                    </a:cubicBezTo>
                    <a:lnTo>
                      <a:pt x="4902200" y="1409700"/>
                    </a:lnTo>
                    <a:lnTo>
                      <a:pt x="4978400" y="2222500"/>
                    </a:lnTo>
                    <a:cubicBezTo>
                      <a:pt x="4978400" y="2235200"/>
                      <a:pt x="4965700" y="2235200"/>
                      <a:pt x="4965700" y="2247900"/>
                    </a:cubicBezTo>
                    <a:cubicBezTo>
                      <a:pt x="4953000" y="2247900"/>
                      <a:pt x="4953000" y="2260600"/>
                      <a:pt x="4940300" y="2260600"/>
                    </a:cubicBezTo>
                    <a:lnTo>
                      <a:pt x="4889500" y="2260600"/>
                    </a:lnTo>
                    <a:cubicBezTo>
                      <a:pt x="4813300" y="2260600"/>
                      <a:pt x="4749800" y="2209800"/>
                      <a:pt x="4749800" y="2133600"/>
                    </a:cubicBezTo>
                    <a:lnTo>
                      <a:pt x="4635500" y="1447800"/>
                    </a:lnTo>
                    <a:cubicBezTo>
                      <a:pt x="4622800" y="1447800"/>
                      <a:pt x="4622800" y="1447800"/>
                      <a:pt x="4610100" y="1447800"/>
                    </a:cubicBezTo>
                    <a:lnTo>
                      <a:pt x="4495800" y="2133600"/>
                    </a:lnTo>
                    <a:cubicBezTo>
                      <a:pt x="4495800" y="2209800"/>
                      <a:pt x="4432300" y="2260600"/>
                      <a:pt x="4356100" y="2260600"/>
                    </a:cubicBezTo>
                    <a:lnTo>
                      <a:pt x="4305300" y="2260600"/>
                    </a:lnTo>
                    <a:cubicBezTo>
                      <a:pt x="4292600" y="2260600"/>
                      <a:pt x="4292600" y="2247900"/>
                      <a:pt x="4279900" y="2247900"/>
                    </a:cubicBezTo>
                    <a:cubicBezTo>
                      <a:pt x="4279900" y="2235200"/>
                      <a:pt x="4267200" y="2235200"/>
                      <a:pt x="4267200" y="2222500"/>
                    </a:cubicBezTo>
                    <a:lnTo>
                      <a:pt x="4343400" y="1409700"/>
                    </a:lnTo>
                    <a:lnTo>
                      <a:pt x="4406900" y="965200"/>
                    </a:lnTo>
                    <a:moveTo>
                      <a:pt x="5956300" y="0"/>
                    </a:moveTo>
                    <a:cubicBezTo>
                      <a:pt x="5842000" y="0"/>
                      <a:pt x="5740400" y="88900"/>
                      <a:pt x="5740400" y="215900"/>
                    </a:cubicBezTo>
                    <a:lnTo>
                      <a:pt x="5740400" y="279400"/>
                    </a:lnTo>
                    <a:cubicBezTo>
                      <a:pt x="5740400" y="393700"/>
                      <a:pt x="5842000" y="495300"/>
                      <a:pt x="5956300" y="495300"/>
                    </a:cubicBezTo>
                    <a:cubicBezTo>
                      <a:pt x="6070600" y="495300"/>
                      <a:pt x="6172200" y="393700"/>
                      <a:pt x="6172200" y="279400"/>
                    </a:cubicBezTo>
                    <a:lnTo>
                      <a:pt x="6172200" y="215900"/>
                    </a:lnTo>
                    <a:cubicBezTo>
                      <a:pt x="6172200" y="88900"/>
                      <a:pt x="6070600" y="0"/>
                      <a:pt x="5956300" y="0"/>
                    </a:cubicBezTo>
                    <a:moveTo>
                      <a:pt x="5740400" y="965200"/>
                    </a:moveTo>
                    <a:cubicBezTo>
                      <a:pt x="5740400" y="965200"/>
                      <a:pt x="5727700" y="952500"/>
                      <a:pt x="5727700" y="965200"/>
                    </a:cubicBezTo>
                    <a:lnTo>
                      <a:pt x="5575300" y="1320800"/>
                    </a:lnTo>
                    <a:cubicBezTo>
                      <a:pt x="5549900" y="1371600"/>
                      <a:pt x="5499100" y="1409700"/>
                      <a:pt x="5435600" y="1409700"/>
                    </a:cubicBezTo>
                    <a:lnTo>
                      <a:pt x="5372100" y="1409700"/>
                    </a:lnTo>
                    <a:cubicBezTo>
                      <a:pt x="5359400" y="1409700"/>
                      <a:pt x="5346700" y="1409700"/>
                      <a:pt x="5346700" y="1397000"/>
                    </a:cubicBezTo>
                    <a:cubicBezTo>
                      <a:pt x="5334000" y="1384300"/>
                      <a:pt x="5334000" y="1371600"/>
                      <a:pt x="5346700" y="1358900"/>
                    </a:cubicBezTo>
                    <a:lnTo>
                      <a:pt x="5537200" y="914400"/>
                    </a:lnTo>
                    <a:lnTo>
                      <a:pt x="5600700" y="736600"/>
                    </a:lnTo>
                    <a:cubicBezTo>
                      <a:pt x="5651500" y="635000"/>
                      <a:pt x="5753100" y="558800"/>
                      <a:pt x="5867400" y="558800"/>
                    </a:cubicBezTo>
                    <a:lnTo>
                      <a:pt x="6045200" y="558800"/>
                    </a:lnTo>
                    <a:cubicBezTo>
                      <a:pt x="6159500" y="558800"/>
                      <a:pt x="6261100" y="635000"/>
                      <a:pt x="6311900" y="736600"/>
                    </a:cubicBezTo>
                    <a:lnTo>
                      <a:pt x="6375400" y="914400"/>
                    </a:lnTo>
                    <a:lnTo>
                      <a:pt x="6565900" y="1358900"/>
                    </a:lnTo>
                    <a:cubicBezTo>
                      <a:pt x="6578600" y="1371600"/>
                      <a:pt x="6578600" y="1384300"/>
                      <a:pt x="6565900" y="1397000"/>
                    </a:cubicBezTo>
                    <a:cubicBezTo>
                      <a:pt x="6565900" y="1409700"/>
                      <a:pt x="6553200" y="1409700"/>
                      <a:pt x="6540500" y="1409700"/>
                    </a:cubicBezTo>
                    <a:lnTo>
                      <a:pt x="6477000" y="1409700"/>
                    </a:lnTo>
                    <a:cubicBezTo>
                      <a:pt x="6413500" y="1409700"/>
                      <a:pt x="6362700" y="1371600"/>
                      <a:pt x="6337300" y="1320800"/>
                    </a:cubicBezTo>
                    <a:lnTo>
                      <a:pt x="6184900" y="965200"/>
                    </a:lnTo>
                    <a:cubicBezTo>
                      <a:pt x="6184900" y="952500"/>
                      <a:pt x="6172200" y="965200"/>
                      <a:pt x="6172200" y="965200"/>
                    </a:cubicBezTo>
                    <a:lnTo>
                      <a:pt x="6235700" y="1409700"/>
                    </a:lnTo>
                    <a:lnTo>
                      <a:pt x="6311900" y="2222500"/>
                    </a:lnTo>
                    <a:cubicBezTo>
                      <a:pt x="6311900" y="2235200"/>
                      <a:pt x="6299200" y="2235200"/>
                      <a:pt x="6299200" y="2247900"/>
                    </a:cubicBezTo>
                    <a:cubicBezTo>
                      <a:pt x="6286500" y="2247900"/>
                      <a:pt x="6286500" y="2260600"/>
                      <a:pt x="6273800" y="2260600"/>
                    </a:cubicBezTo>
                    <a:lnTo>
                      <a:pt x="6223000" y="2260600"/>
                    </a:lnTo>
                    <a:cubicBezTo>
                      <a:pt x="6146800" y="2260600"/>
                      <a:pt x="6083300" y="2209800"/>
                      <a:pt x="6083300" y="2133600"/>
                    </a:cubicBezTo>
                    <a:lnTo>
                      <a:pt x="5969000" y="1447800"/>
                    </a:lnTo>
                    <a:cubicBezTo>
                      <a:pt x="5956300" y="1447800"/>
                      <a:pt x="5956300" y="1447800"/>
                      <a:pt x="5943600" y="1447800"/>
                    </a:cubicBezTo>
                    <a:lnTo>
                      <a:pt x="5829300" y="2133600"/>
                    </a:lnTo>
                    <a:cubicBezTo>
                      <a:pt x="5829300" y="2209800"/>
                      <a:pt x="5765800" y="2260600"/>
                      <a:pt x="5689600" y="2260600"/>
                    </a:cubicBezTo>
                    <a:lnTo>
                      <a:pt x="5638800" y="2260600"/>
                    </a:lnTo>
                    <a:cubicBezTo>
                      <a:pt x="5626100" y="2260600"/>
                      <a:pt x="5626100" y="2247900"/>
                      <a:pt x="5613400" y="2247900"/>
                    </a:cubicBezTo>
                    <a:cubicBezTo>
                      <a:pt x="5613400" y="2235200"/>
                      <a:pt x="5600700" y="2235200"/>
                      <a:pt x="5600700" y="2222500"/>
                    </a:cubicBezTo>
                    <a:lnTo>
                      <a:pt x="5676900" y="1409700"/>
                    </a:lnTo>
                    <a:lnTo>
                      <a:pt x="5740400" y="965200"/>
                    </a:lnTo>
                    <a:moveTo>
                      <a:pt x="7289800" y="0"/>
                    </a:moveTo>
                    <a:cubicBezTo>
                      <a:pt x="7175500" y="0"/>
                      <a:pt x="7073900" y="88900"/>
                      <a:pt x="7073900" y="215900"/>
                    </a:cubicBezTo>
                    <a:lnTo>
                      <a:pt x="7073900" y="279400"/>
                    </a:lnTo>
                    <a:cubicBezTo>
                      <a:pt x="7073900" y="393700"/>
                      <a:pt x="7175500" y="495300"/>
                      <a:pt x="7289800" y="495300"/>
                    </a:cubicBezTo>
                    <a:cubicBezTo>
                      <a:pt x="7404100" y="495300"/>
                      <a:pt x="7505700" y="393700"/>
                      <a:pt x="7505700" y="279400"/>
                    </a:cubicBezTo>
                    <a:lnTo>
                      <a:pt x="7505700" y="215900"/>
                    </a:lnTo>
                    <a:cubicBezTo>
                      <a:pt x="7505700" y="88900"/>
                      <a:pt x="7404100" y="0"/>
                      <a:pt x="7289800" y="0"/>
                    </a:cubicBezTo>
                    <a:moveTo>
                      <a:pt x="7073900" y="965200"/>
                    </a:moveTo>
                    <a:cubicBezTo>
                      <a:pt x="7073900" y="965200"/>
                      <a:pt x="7061200" y="952500"/>
                      <a:pt x="7061200" y="965200"/>
                    </a:cubicBezTo>
                    <a:lnTo>
                      <a:pt x="6908800" y="1320800"/>
                    </a:lnTo>
                    <a:cubicBezTo>
                      <a:pt x="6883400" y="1371600"/>
                      <a:pt x="6832600" y="1409700"/>
                      <a:pt x="6769100" y="1409700"/>
                    </a:cubicBezTo>
                    <a:lnTo>
                      <a:pt x="6705600" y="1409700"/>
                    </a:lnTo>
                    <a:cubicBezTo>
                      <a:pt x="6692900" y="1409700"/>
                      <a:pt x="6680200" y="1409700"/>
                      <a:pt x="6680200" y="1397000"/>
                    </a:cubicBezTo>
                    <a:cubicBezTo>
                      <a:pt x="6667500" y="1384300"/>
                      <a:pt x="6667500" y="1371600"/>
                      <a:pt x="6680200" y="1358900"/>
                    </a:cubicBezTo>
                    <a:lnTo>
                      <a:pt x="6870700" y="914400"/>
                    </a:lnTo>
                    <a:lnTo>
                      <a:pt x="6934200" y="736600"/>
                    </a:lnTo>
                    <a:cubicBezTo>
                      <a:pt x="6985000" y="635000"/>
                      <a:pt x="7086600" y="558800"/>
                      <a:pt x="7200900" y="558800"/>
                    </a:cubicBezTo>
                    <a:lnTo>
                      <a:pt x="7378700" y="558800"/>
                    </a:lnTo>
                    <a:cubicBezTo>
                      <a:pt x="7493000" y="558800"/>
                      <a:pt x="7594600" y="635000"/>
                      <a:pt x="7645400" y="736600"/>
                    </a:cubicBezTo>
                    <a:lnTo>
                      <a:pt x="7708900" y="914400"/>
                    </a:lnTo>
                    <a:lnTo>
                      <a:pt x="7899400" y="1358900"/>
                    </a:lnTo>
                    <a:cubicBezTo>
                      <a:pt x="7912100" y="1371600"/>
                      <a:pt x="7912100" y="1384300"/>
                      <a:pt x="7899400" y="1397000"/>
                    </a:cubicBezTo>
                    <a:cubicBezTo>
                      <a:pt x="7899400" y="1409700"/>
                      <a:pt x="7886700" y="1409700"/>
                      <a:pt x="7874000" y="1409700"/>
                    </a:cubicBezTo>
                    <a:lnTo>
                      <a:pt x="7810500" y="1409700"/>
                    </a:lnTo>
                    <a:cubicBezTo>
                      <a:pt x="7747000" y="1409700"/>
                      <a:pt x="7696200" y="1371600"/>
                      <a:pt x="7670800" y="1320800"/>
                    </a:cubicBezTo>
                    <a:lnTo>
                      <a:pt x="7518400" y="965200"/>
                    </a:lnTo>
                    <a:cubicBezTo>
                      <a:pt x="7518400" y="952500"/>
                      <a:pt x="7505700" y="965200"/>
                      <a:pt x="7505700" y="965200"/>
                    </a:cubicBezTo>
                    <a:lnTo>
                      <a:pt x="7569200" y="1409700"/>
                    </a:lnTo>
                    <a:lnTo>
                      <a:pt x="7645400" y="2222500"/>
                    </a:lnTo>
                    <a:cubicBezTo>
                      <a:pt x="7645400" y="2235200"/>
                      <a:pt x="7632700" y="2235200"/>
                      <a:pt x="7632700" y="2247900"/>
                    </a:cubicBezTo>
                    <a:cubicBezTo>
                      <a:pt x="7620000" y="2247900"/>
                      <a:pt x="7620000" y="2260600"/>
                      <a:pt x="7607300" y="2260600"/>
                    </a:cubicBezTo>
                    <a:lnTo>
                      <a:pt x="7556500" y="2260600"/>
                    </a:lnTo>
                    <a:cubicBezTo>
                      <a:pt x="7480300" y="2260600"/>
                      <a:pt x="7416800" y="2209800"/>
                      <a:pt x="7416800" y="2133600"/>
                    </a:cubicBezTo>
                    <a:lnTo>
                      <a:pt x="7302500" y="1447800"/>
                    </a:lnTo>
                    <a:cubicBezTo>
                      <a:pt x="7289800" y="1447800"/>
                      <a:pt x="7289800" y="1447800"/>
                      <a:pt x="7277100" y="1447800"/>
                    </a:cubicBezTo>
                    <a:lnTo>
                      <a:pt x="7162800" y="2133600"/>
                    </a:lnTo>
                    <a:cubicBezTo>
                      <a:pt x="7162800" y="2209800"/>
                      <a:pt x="7099300" y="2260600"/>
                      <a:pt x="7023100" y="2260600"/>
                    </a:cubicBezTo>
                    <a:lnTo>
                      <a:pt x="6972300" y="2260600"/>
                    </a:lnTo>
                    <a:cubicBezTo>
                      <a:pt x="6959600" y="2260600"/>
                      <a:pt x="6959600" y="2247900"/>
                      <a:pt x="6946900" y="2247900"/>
                    </a:cubicBezTo>
                    <a:cubicBezTo>
                      <a:pt x="6946900" y="2235200"/>
                      <a:pt x="6934200" y="2235200"/>
                      <a:pt x="6934200" y="2222500"/>
                    </a:cubicBezTo>
                    <a:lnTo>
                      <a:pt x="7010400" y="1409700"/>
                    </a:lnTo>
                    <a:lnTo>
                      <a:pt x="7073900" y="965200"/>
                    </a:lnTo>
                    <a:moveTo>
                      <a:pt x="8623300" y="0"/>
                    </a:moveTo>
                    <a:cubicBezTo>
                      <a:pt x="8509000" y="0"/>
                      <a:pt x="8407400" y="88900"/>
                      <a:pt x="8407400" y="215900"/>
                    </a:cubicBezTo>
                    <a:lnTo>
                      <a:pt x="8407400" y="279400"/>
                    </a:lnTo>
                    <a:cubicBezTo>
                      <a:pt x="8407400" y="393700"/>
                      <a:pt x="8509000" y="495300"/>
                      <a:pt x="8623300" y="495300"/>
                    </a:cubicBezTo>
                    <a:cubicBezTo>
                      <a:pt x="8737600" y="495300"/>
                      <a:pt x="8839200" y="393700"/>
                      <a:pt x="8839200" y="279400"/>
                    </a:cubicBezTo>
                    <a:lnTo>
                      <a:pt x="8839200" y="215900"/>
                    </a:lnTo>
                    <a:cubicBezTo>
                      <a:pt x="8839200" y="88900"/>
                      <a:pt x="8737600" y="0"/>
                      <a:pt x="8623300" y="0"/>
                    </a:cubicBezTo>
                    <a:moveTo>
                      <a:pt x="8407400" y="965200"/>
                    </a:moveTo>
                    <a:cubicBezTo>
                      <a:pt x="8407400" y="965200"/>
                      <a:pt x="8394700" y="952500"/>
                      <a:pt x="8394700" y="965200"/>
                    </a:cubicBezTo>
                    <a:lnTo>
                      <a:pt x="8242300" y="1320800"/>
                    </a:lnTo>
                    <a:cubicBezTo>
                      <a:pt x="8216900" y="1371600"/>
                      <a:pt x="8166100" y="1409700"/>
                      <a:pt x="8102600" y="1409700"/>
                    </a:cubicBezTo>
                    <a:lnTo>
                      <a:pt x="8039100" y="1409700"/>
                    </a:lnTo>
                    <a:cubicBezTo>
                      <a:pt x="8026400" y="1409700"/>
                      <a:pt x="8013700" y="1409700"/>
                      <a:pt x="8013700" y="1397000"/>
                    </a:cubicBezTo>
                    <a:cubicBezTo>
                      <a:pt x="8001000" y="1384300"/>
                      <a:pt x="8001000" y="1371600"/>
                      <a:pt x="8013700" y="1358900"/>
                    </a:cubicBezTo>
                    <a:lnTo>
                      <a:pt x="8204200" y="914400"/>
                    </a:lnTo>
                    <a:lnTo>
                      <a:pt x="8267700" y="736600"/>
                    </a:lnTo>
                    <a:cubicBezTo>
                      <a:pt x="8318500" y="635000"/>
                      <a:pt x="8420100" y="558800"/>
                      <a:pt x="8534400" y="558800"/>
                    </a:cubicBezTo>
                    <a:lnTo>
                      <a:pt x="8712200" y="558800"/>
                    </a:lnTo>
                    <a:cubicBezTo>
                      <a:pt x="8826500" y="558800"/>
                      <a:pt x="8928100" y="635000"/>
                      <a:pt x="8978900" y="736600"/>
                    </a:cubicBezTo>
                    <a:lnTo>
                      <a:pt x="9042400" y="914400"/>
                    </a:lnTo>
                    <a:lnTo>
                      <a:pt x="9232900" y="1358900"/>
                    </a:lnTo>
                    <a:cubicBezTo>
                      <a:pt x="9245600" y="1371600"/>
                      <a:pt x="9245600" y="1384300"/>
                      <a:pt x="9232900" y="1397000"/>
                    </a:cubicBezTo>
                    <a:cubicBezTo>
                      <a:pt x="9232900" y="1409700"/>
                      <a:pt x="9220200" y="1409700"/>
                      <a:pt x="9207500" y="1409700"/>
                    </a:cubicBezTo>
                    <a:lnTo>
                      <a:pt x="9144000" y="1409700"/>
                    </a:lnTo>
                    <a:cubicBezTo>
                      <a:pt x="9080500" y="1409700"/>
                      <a:pt x="9029700" y="1371600"/>
                      <a:pt x="9004300" y="1320800"/>
                    </a:cubicBezTo>
                    <a:lnTo>
                      <a:pt x="8851900" y="965200"/>
                    </a:lnTo>
                    <a:cubicBezTo>
                      <a:pt x="8851900" y="952500"/>
                      <a:pt x="8839200" y="965200"/>
                      <a:pt x="8839200" y="965200"/>
                    </a:cubicBezTo>
                    <a:lnTo>
                      <a:pt x="8902700" y="1409700"/>
                    </a:lnTo>
                    <a:lnTo>
                      <a:pt x="8978900" y="2222500"/>
                    </a:lnTo>
                    <a:cubicBezTo>
                      <a:pt x="8978900" y="2235200"/>
                      <a:pt x="8966200" y="2235200"/>
                      <a:pt x="8966200" y="2247900"/>
                    </a:cubicBezTo>
                    <a:cubicBezTo>
                      <a:pt x="8953500" y="2247900"/>
                      <a:pt x="8953500" y="2260600"/>
                      <a:pt x="8940800" y="2260600"/>
                    </a:cubicBezTo>
                    <a:lnTo>
                      <a:pt x="8890000" y="2260600"/>
                    </a:lnTo>
                    <a:cubicBezTo>
                      <a:pt x="8813800" y="2260600"/>
                      <a:pt x="8750300" y="2209800"/>
                      <a:pt x="8750300" y="2133600"/>
                    </a:cubicBezTo>
                    <a:lnTo>
                      <a:pt x="8636000" y="1447800"/>
                    </a:lnTo>
                    <a:cubicBezTo>
                      <a:pt x="8623300" y="1447800"/>
                      <a:pt x="8623300" y="1447800"/>
                      <a:pt x="8610600" y="1447800"/>
                    </a:cubicBezTo>
                    <a:lnTo>
                      <a:pt x="8496300" y="2133600"/>
                    </a:lnTo>
                    <a:cubicBezTo>
                      <a:pt x="8496300" y="2209800"/>
                      <a:pt x="8432800" y="2260600"/>
                      <a:pt x="8356600" y="2260600"/>
                    </a:cubicBezTo>
                    <a:lnTo>
                      <a:pt x="8305800" y="2260600"/>
                    </a:lnTo>
                    <a:cubicBezTo>
                      <a:pt x="8293100" y="2260600"/>
                      <a:pt x="8293100" y="2247900"/>
                      <a:pt x="8280400" y="2247900"/>
                    </a:cubicBezTo>
                    <a:cubicBezTo>
                      <a:pt x="8280400" y="2235200"/>
                      <a:pt x="8267700" y="2235200"/>
                      <a:pt x="8267700" y="2222500"/>
                    </a:cubicBezTo>
                    <a:lnTo>
                      <a:pt x="8343900" y="1409700"/>
                    </a:lnTo>
                    <a:lnTo>
                      <a:pt x="8407400" y="965200"/>
                    </a:lnTo>
                    <a:moveTo>
                      <a:pt x="9956800" y="0"/>
                    </a:moveTo>
                    <a:cubicBezTo>
                      <a:pt x="9842500" y="0"/>
                      <a:pt x="9740900" y="88900"/>
                      <a:pt x="9740900" y="215900"/>
                    </a:cubicBezTo>
                    <a:lnTo>
                      <a:pt x="9740900" y="279400"/>
                    </a:lnTo>
                    <a:cubicBezTo>
                      <a:pt x="9740900" y="393700"/>
                      <a:pt x="9842500" y="495300"/>
                      <a:pt x="9956800" y="495300"/>
                    </a:cubicBezTo>
                    <a:cubicBezTo>
                      <a:pt x="10071100" y="495300"/>
                      <a:pt x="10172700" y="393700"/>
                      <a:pt x="10172700" y="279400"/>
                    </a:cubicBezTo>
                    <a:lnTo>
                      <a:pt x="10172700" y="215900"/>
                    </a:lnTo>
                    <a:cubicBezTo>
                      <a:pt x="10172700" y="88900"/>
                      <a:pt x="10071100" y="0"/>
                      <a:pt x="9956800" y="0"/>
                    </a:cubicBezTo>
                    <a:moveTo>
                      <a:pt x="9740900" y="965200"/>
                    </a:moveTo>
                    <a:cubicBezTo>
                      <a:pt x="9740900" y="965200"/>
                      <a:pt x="9728200" y="952500"/>
                      <a:pt x="9728200" y="965200"/>
                    </a:cubicBezTo>
                    <a:lnTo>
                      <a:pt x="9575800" y="1320800"/>
                    </a:lnTo>
                    <a:cubicBezTo>
                      <a:pt x="9550400" y="1371600"/>
                      <a:pt x="9499600" y="1409700"/>
                      <a:pt x="9436100" y="1409700"/>
                    </a:cubicBezTo>
                    <a:lnTo>
                      <a:pt x="9372600" y="1409700"/>
                    </a:lnTo>
                    <a:cubicBezTo>
                      <a:pt x="9359900" y="1409700"/>
                      <a:pt x="9347200" y="1409700"/>
                      <a:pt x="9347200" y="1397000"/>
                    </a:cubicBezTo>
                    <a:cubicBezTo>
                      <a:pt x="9334500" y="1384300"/>
                      <a:pt x="9334500" y="1371600"/>
                      <a:pt x="9347200" y="1358900"/>
                    </a:cubicBezTo>
                    <a:lnTo>
                      <a:pt x="9537700" y="914400"/>
                    </a:lnTo>
                    <a:lnTo>
                      <a:pt x="9601200" y="736600"/>
                    </a:lnTo>
                    <a:cubicBezTo>
                      <a:pt x="9652000" y="635000"/>
                      <a:pt x="9753600" y="558800"/>
                      <a:pt x="9867900" y="558800"/>
                    </a:cubicBezTo>
                    <a:lnTo>
                      <a:pt x="10045700" y="558800"/>
                    </a:lnTo>
                    <a:cubicBezTo>
                      <a:pt x="10160000" y="558800"/>
                      <a:pt x="10261600" y="635000"/>
                      <a:pt x="10312400" y="736600"/>
                    </a:cubicBezTo>
                    <a:lnTo>
                      <a:pt x="10375900" y="914400"/>
                    </a:lnTo>
                    <a:lnTo>
                      <a:pt x="10566400" y="1358900"/>
                    </a:lnTo>
                    <a:cubicBezTo>
                      <a:pt x="10579100" y="1371600"/>
                      <a:pt x="10579100" y="1384300"/>
                      <a:pt x="10566400" y="1397000"/>
                    </a:cubicBezTo>
                    <a:cubicBezTo>
                      <a:pt x="10566400" y="1409700"/>
                      <a:pt x="10553700" y="1409700"/>
                      <a:pt x="10541000" y="1409700"/>
                    </a:cubicBezTo>
                    <a:lnTo>
                      <a:pt x="10477500" y="1409700"/>
                    </a:lnTo>
                    <a:cubicBezTo>
                      <a:pt x="10414000" y="1409700"/>
                      <a:pt x="10363200" y="1371600"/>
                      <a:pt x="10337800" y="1320800"/>
                    </a:cubicBezTo>
                    <a:lnTo>
                      <a:pt x="10185400" y="965200"/>
                    </a:lnTo>
                    <a:cubicBezTo>
                      <a:pt x="10185400" y="952500"/>
                      <a:pt x="10172700" y="965200"/>
                      <a:pt x="10172700" y="965200"/>
                    </a:cubicBezTo>
                    <a:lnTo>
                      <a:pt x="10236200" y="1409700"/>
                    </a:lnTo>
                    <a:lnTo>
                      <a:pt x="10312400" y="2222500"/>
                    </a:lnTo>
                    <a:cubicBezTo>
                      <a:pt x="10312400" y="2235200"/>
                      <a:pt x="10299700" y="2235200"/>
                      <a:pt x="10299700" y="2247900"/>
                    </a:cubicBezTo>
                    <a:cubicBezTo>
                      <a:pt x="10287000" y="2247900"/>
                      <a:pt x="10287000" y="2260600"/>
                      <a:pt x="10274300" y="2260600"/>
                    </a:cubicBezTo>
                    <a:lnTo>
                      <a:pt x="10223500" y="2260600"/>
                    </a:lnTo>
                    <a:cubicBezTo>
                      <a:pt x="10147300" y="2260600"/>
                      <a:pt x="10083800" y="2209800"/>
                      <a:pt x="10083800" y="2133600"/>
                    </a:cubicBezTo>
                    <a:lnTo>
                      <a:pt x="9969500" y="1447800"/>
                    </a:lnTo>
                    <a:cubicBezTo>
                      <a:pt x="9956800" y="1447800"/>
                      <a:pt x="9956800" y="1447800"/>
                      <a:pt x="9944100" y="1447800"/>
                    </a:cubicBezTo>
                    <a:lnTo>
                      <a:pt x="9829800" y="2133600"/>
                    </a:lnTo>
                    <a:cubicBezTo>
                      <a:pt x="9829800" y="2209800"/>
                      <a:pt x="9766300" y="2260600"/>
                      <a:pt x="9690100" y="2260600"/>
                    </a:cubicBezTo>
                    <a:lnTo>
                      <a:pt x="9639300" y="2260600"/>
                    </a:lnTo>
                    <a:cubicBezTo>
                      <a:pt x="9626600" y="2260600"/>
                      <a:pt x="9626600" y="2247900"/>
                      <a:pt x="9613900" y="2247900"/>
                    </a:cubicBezTo>
                    <a:cubicBezTo>
                      <a:pt x="9613900" y="2235200"/>
                      <a:pt x="9601200" y="2235200"/>
                      <a:pt x="9601200" y="2222500"/>
                    </a:cubicBezTo>
                    <a:lnTo>
                      <a:pt x="9677400" y="1409700"/>
                    </a:lnTo>
                    <a:lnTo>
                      <a:pt x="9740900" y="965200"/>
                    </a:lnTo>
                  </a:path>
                </a:pathLst>
              </a:custGeom>
              <a:solidFill>
                <a:srgbClr val="B3B5A9"/>
              </a:solidFill>
            </p:spPr>
          </p:sp>
        </p:grpSp>
      </p:grpSp>
      <p:pic>
        <p:nvPicPr>
          <p:cNvPr id="20" name="object 3">
            <a:extLst>
              <a:ext uri="{FF2B5EF4-FFF2-40B4-BE49-F238E27FC236}">
                <a16:creationId xmlns:a16="http://schemas.microsoft.com/office/drawing/2014/main" id="{4D0DC99B-0054-8E67-FAD3-3EFB30C0CF2B}"/>
              </a:ext>
            </a:extLst>
          </p:cNvPr>
          <p:cNvPicPr/>
          <p:nvPr/>
        </p:nvPicPr>
        <p:blipFill>
          <a:blip r:embed="rId4" cstate="print"/>
          <a:stretch>
            <a:fillRect/>
          </a:stretch>
        </p:blipFill>
        <p:spPr>
          <a:xfrm>
            <a:off x="-10205" y="6931590"/>
            <a:ext cx="12188952" cy="170689"/>
          </a:xfrm>
          <a:prstGeom prst="rect">
            <a:avLst/>
          </a:prstGeom>
        </p:spPr>
      </p:pic>
      <p:grpSp>
        <p:nvGrpSpPr>
          <p:cNvPr id="14" name="Group 13">
            <a:extLst>
              <a:ext uri="{FF2B5EF4-FFF2-40B4-BE49-F238E27FC236}">
                <a16:creationId xmlns:a16="http://schemas.microsoft.com/office/drawing/2014/main" id="{22422E83-71A0-9FA3-997E-EDE6D1BE3F21}"/>
              </a:ext>
            </a:extLst>
          </p:cNvPr>
          <p:cNvGrpSpPr/>
          <p:nvPr/>
        </p:nvGrpSpPr>
        <p:grpSpPr>
          <a:xfrm>
            <a:off x="3485158" y="770556"/>
            <a:ext cx="2753524" cy="254040"/>
            <a:chOff x="172122" y="677264"/>
            <a:chExt cx="2753524" cy="254040"/>
          </a:xfrm>
        </p:grpSpPr>
        <p:cxnSp>
          <p:nvCxnSpPr>
            <p:cNvPr id="21" name="Straight Connector 20">
              <a:extLst>
                <a:ext uri="{FF2B5EF4-FFF2-40B4-BE49-F238E27FC236}">
                  <a16:creationId xmlns:a16="http://schemas.microsoft.com/office/drawing/2014/main" id="{21DD40E0-0E83-F7B6-4451-5D04853B578F}"/>
                </a:ext>
              </a:extLst>
            </p:cNvPr>
            <p:cNvCxnSpPr/>
            <p:nvPr/>
          </p:nvCxnSpPr>
          <p:spPr>
            <a:xfrm>
              <a:off x="172122" y="677264"/>
              <a:ext cx="2753524" cy="0"/>
            </a:xfrm>
            <a:prstGeom prst="line">
              <a:avLst/>
            </a:prstGeom>
            <a:ln w="3810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854FA22-6CAA-7581-8212-60282D192E8B}"/>
                </a:ext>
              </a:extLst>
            </p:cNvPr>
            <p:cNvCxnSpPr>
              <a:cxnSpLocks/>
            </p:cNvCxnSpPr>
            <p:nvPr/>
          </p:nvCxnSpPr>
          <p:spPr>
            <a:xfrm>
              <a:off x="172122" y="769098"/>
              <a:ext cx="2033196" cy="0"/>
            </a:xfrm>
            <a:prstGeom prst="line">
              <a:avLst/>
            </a:prstGeom>
            <a:ln w="28575">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6CC264-1A7D-8345-354A-212B45CB2AAC}"/>
                </a:ext>
              </a:extLst>
            </p:cNvPr>
            <p:cNvCxnSpPr>
              <a:cxnSpLocks/>
            </p:cNvCxnSpPr>
            <p:nvPr/>
          </p:nvCxnSpPr>
          <p:spPr>
            <a:xfrm>
              <a:off x="172122" y="859096"/>
              <a:ext cx="1398494" cy="0"/>
            </a:xfrm>
            <a:prstGeom prst="line">
              <a:avLst/>
            </a:prstGeom>
            <a:ln w="1905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3549EB-586E-1A8C-CE05-0DBE9BF78597}"/>
                </a:ext>
              </a:extLst>
            </p:cNvPr>
            <p:cNvCxnSpPr>
              <a:cxnSpLocks/>
            </p:cNvCxnSpPr>
            <p:nvPr/>
          </p:nvCxnSpPr>
          <p:spPr>
            <a:xfrm>
              <a:off x="172122" y="931304"/>
              <a:ext cx="774551" cy="0"/>
            </a:xfrm>
            <a:prstGeom prst="line">
              <a:avLst/>
            </a:prstGeom>
            <a:ln w="12700">
              <a:solidFill>
                <a:srgbClr val="DD4507"/>
              </a:solidFill>
            </a:ln>
          </p:spPr>
          <p:style>
            <a:lnRef idx="1">
              <a:schemeClr val="accent1"/>
            </a:lnRef>
            <a:fillRef idx="0">
              <a:schemeClr val="accent1"/>
            </a:fillRef>
            <a:effectRef idx="0">
              <a:schemeClr val="accent1"/>
            </a:effectRef>
            <a:fontRef idx="minor">
              <a:schemeClr val="tx1"/>
            </a:fontRef>
          </p:style>
        </p:cxnSp>
      </p:grpSp>
      <p:sp>
        <p:nvSpPr>
          <p:cNvPr id="26" name="TextBox 9">
            <a:extLst>
              <a:ext uri="{FF2B5EF4-FFF2-40B4-BE49-F238E27FC236}">
                <a16:creationId xmlns:a16="http://schemas.microsoft.com/office/drawing/2014/main" id="{D89CE873-8A61-1404-FA9C-C920F1856F83}"/>
              </a:ext>
            </a:extLst>
          </p:cNvPr>
          <p:cNvSpPr txBox="1"/>
          <p:nvPr/>
        </p:nvSpPr>
        <p:spPr>
          <a:xfrm>
            <a:off x="9380307" y="2323065"/>
            <a:ext cx="2685426" cy="1907766"/>
          </a:xfrm>
          <a:prstGeom prst="rect">
            <a:avLst/>
          </a:prstGeom>
        </p:spPr>
        <p:txBody>
          <a:bodyPr wrap="square" lIns="0" tIns="0" rIns="0" bIns="0" rtlCol="0" anchor="t">
            <a:spAutoFit/>
          </a:bodyPr>
          <a:lstStyle/>
          <a:p>
            <a:pPr>
              <a:lnSpc>
                <a:spcPct val="150000"/>
              </a:lnSpc>
              <a:spcBef>
                <a:spcPct val="0"/>
              </a:spcBef>
            </a:pPr>
            <a:r>
              <a:rPr lang="en-US" sz="1200" b="1" spc="131" dirty="0">
                <a:solidFill>
                  <a:srgbClr val="231F20"/>
                </a:solidFill>
                <a:latin typeface="Montserrat Light"/>
              </a:rPr>
              <a:t>The Top Customers are 1% of the customer-base, while Loyalists, and customers that are at risk of churning or need attention make up 5%, 87% and 6% (approx.) respectively</a:t>
            </a:r>
          </a:p>
        </p:txBody>
      </p:sp>
      <p:pic>
        <p:nvPicPr>
          <p:cNvPr id="1026" name="Picture 2">
            <a:extLst>
              <a:ext uri="{FF2B5EF4-FFF2-40B4-BE49-F238E27FC236}">
                <a16:creationId xmlns:a16="http://schemas.microsoft.com/office/drawing/2014/main" id="{D7A85A3C-52D8-4895-2C68-295C9751D9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672" y="1150851"/>
            <a:ext cx="5616207" cy="4749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545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0EF45-F6E4-C20B-9A1A-02CD276B918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EA41B02-1839-900C-344F-CE30811ABC6F}"/>
              </a:ext>
            </a:extLst>
          </p:cNvPr>
          <p:cNvSpPr/>
          <p:nvPr/>
        </p:nvSpPr>
        <p:spPr>
          <a:xfrm flipH="1" flipV="1">
            <a:off x="0" y="0"/>
            <a:ext cx="12192000" cy="690622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a:extLst>
              <a:ext uri="{FF2B5EF4-FFF2-40B4-BE49-F238E27FC236}">
                <a16:creationId xmlns:a16="http://schemas.microsoft.com/office/drawing/2014/main" id="{F5CE6291-FDE1-6554-5AF1-AB96D3A9BD2D}"/>
              </a:ext>
            </a:extLst>
          </p:cNvPr>
          <p:cNvGrpSpPr/>
          <p:nvPr/>
        </p:nvGrpSpPr>
        <p:grpSpPr>
          <a:xfrm>
            <a:off x="3635437" y="6174150"/>
            <a:ext cx="2874575" cy="428773"/>
            <a:chOff x="-714713" y="0"/>
            <a:chExt cx="5749150" cy="857547"/>
          </a:xfrm>
        </p:grpSpPr>
        <p:grpSp>
          <p:nvGrpSpPr>
            <p:cNvPr id="4" name="Group 4">
              <a:extLst>
                <a:ext uri="{FF2B5EF4-FFF2-40B4-BE49-F238E27FC236}">
                  <a16:creationId xmlns:a16="http://schemas.microsoft.com/office/drawing/2014/main" id="{AB02EE3F-44B7-393A-798F-0516F00CEA8B}"/>
                </a:ext>
              </a:extLst>
            </p:cNvPr>
            <p:cNvGrpSpPr>
              <a:grpSpLocks noChangeAspect="1"/>
            </p:cNvGrpSpPr>
            <p:nvPr/>
          </p:nvGrpSpPr>
          <p:grpSpPr>
            <a:xfrm>
              <a:off x="-714713" y="0"/>
              <a:ext cx="5749150" cy="857547"/>
              <a:chOff x="-1881756" y="0"/>
              <a:chExt cx="15136834" cy="2257821"/>
            </a:xfrm>
          </p:grpSpPr>
          <p:sp>
            <p:nvSpPr>
              <p:cNvPr id="5" name="Freeform 5">
                <a:extLst>
                  <a:ext uri="{FF2B5EF4-FFF2-40B4-BE49-F238E27FC236}">
                    <a16:creationId xmlns:a16="http://schemas.microsoft.com/office/drawing/2014/main" id="{781714BD-08A3-20A2-F8DA-8343207FE6BC}"/>
                  </a:ext>
                </a:extLst>
              </p:cNvPr>
              <p:cNvSpPr/>
              <p:nvPr/>
            </p:nvSpPr>
            <p:spPr>
              <a:xfrm>
                <a:off x="-1881756" y="0"/>
                <a:ext cx="10571728" cy="2257820"/>
              </a:xfrm>
              <a:custGeom>
                <a:avLst/>
                <a:gdLst/>
                <a:ahLst/>
                <a:cxnLst/>
                <a:rect l="l" t="t" r="r" b="b"/>
                <a:pathLst>
                  <a:path w="10571728" h="2257821">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moveTo>
                      <a:pt x="9953149" y="0"/>
                    </a:moveTo>
                    <a:cubicBezTo>
                      <a:pt x="9836248" y="0"/>
                      <a:pt x="9741482" y="94766"/>
                      <a:pt x="9741482" y="211667"/>
                    </a:cubicBezTo>
                    <a:lnTo>
                      <a:pt x="9741482" y="282222"/>
                    </a:lnTo>
                    <a:cubicBezTo>
                      <a:pt x="9741482" y="399122"/>
                      <a:pt x="9836248" y="493889"/>
                      <a:pt x="9953149" y="493889"/>
                    </a:cubicBezTo>
                    <a:cubicBezTo>
                      <a:pt x="10070050" y="493889"/>
                      <a:pt x="10164816" y="399122"/>
                      <a:pt x="10164816" y="282222"/>
                    </a:cubicBezTo>
                    <a:lnTo>
                      <a:pt x="10164816" y="211667"/>
                    </a:lnTo>
                    <a:cubicBezTo>
                      <a:pt x="10164816" y="94766"/>
                      <a:pt x="10070050" y="0"/>
                      <a:pt x="9953149" y="0"/>
                    </a:cubicBezTo>
                    <a:moveTo>
                      <a:pt x="9733933" y="969998"/>
                    </a:moveTo>
                    <a:cubicBezTo>
                      <a:pt x="9735132" y="961884"/>
                      <a:pt x="9723703" y="958709"/>
                      <a:pt x="9720528" y="966258"/>
                    </a:cubicBezTo>
                    <a:lnTo>
                      <a:pt x="9566504" y="1325598"/>
                    </a:lnTo>
                    <a:cubicBezTo>
                      <a:pt x="9544248" y="1377518"/>
                      <a:pt x="9493172" y="1411161"/>
                      <a:pt x="9436682" y="1411111"/>
                    </a:cubicBezTo>
                    <a:lnTo>
                      <a:pt x="9371630" y="1411111"/>
                    </a:lnTo>
                    <a:cubicBezTo>
                      <a:pt x="9359766" y="1411122"/>
                      <a:pt x="9348691" y="1405168"/>
                      <a:pt x="9342155" y="1395265"/>
                    </a:cubicBezTo>
                    <a:cubicBezTo>
                      <a:pt x="9335620" y="1385363"/>
                      <a:pt x="9334500" y="1372839"/>
                      <a:pt x="9339175" y="1361934"/>
                    </a:cubicBezTo>
                    <a:lnTo>
                      <a:pt x="9529816" y="917222"/>
                    </a:lnTo>
                    <a:lnTo>
                      <a:pt x="9599948" y="741821"/>
                    </a:lnTo>
                    <a:cubicBezTo>
                      <a:pt x="9642818" y="634683"/>
                      <a:pt x="9746594" y="564437"/>
                      <a:pt x="9861991" y="564444"/>
                    </a:cubicBezTo>
                    <a:lnTo>
                      <a:pt x="10044307" y="564444"/>
                    </a:lnTo>
                    <a:cubicBezTo>
                      <a:pt x="10159704" y="564437"/>
                      <a:pt x="10263480" y="634683"/>
                      <a:pt x="10306350" y="741821"/>
                    </a:cubicBezTo>
                    <a:lnTo>
                      <a:pt x="10376482" y="917222"/>
                    </a:lnTo>
                    <a:lnTo>
                      <a:pt x="10567053" y="1361934"/>
                    </a:lnTo>
                    <a:cubicBezTo>
                      <a:pt x="10571728" y="1372839"/>
                      <a:pt x="10570607" y="1385363"/>
                      <a:pt x="10564072" y="1395265"/>
                    </a:cubicBezTo>
                    <a:cubicBezTo>
                      <a:pt x="10557537" y="1405168"/>
                      <a:pt x="10546462" y="1411122"/>
                      <a:pt x="10534597" y="1411111"/>
                    </a:cubicBezTo>
                    <a:lnTo>
                      <a:pt x="10469545" y="1411111"/>
                    </a:lnTo>
                    <a:cubicBezTo>
                      <a:pt x="10413107" y="1411105"/>
                      <a:pt x="10362101" y="1377471"/>
                      <a:pt x="10339864" y="1325598"/>
                    </a:cubicBezTo>
                    <a:lnTo>
                      <a:pt x="10185841" y="966258"/>
                    </a:lnTo>
                    <a:cubicBezTo>
                      <a:pt x="10182595" y="958709"/>
                      <a:pt x="10171236" y="961884"/>
                      <a:pt x="10172365" y="969998"/>
                    </a:cubicBezTo>
                    <a:lnTo>
                      <a:pt x="10235371" y="1411111"/>
                    </a:lnTo>
                    <a:lnTo>
                      <a:pt x="10302752" y="2219607"/>
                    </a:lnTo>
                    <a:cubicBezTo>
                      <a:pt x="10303560" y="2229429"/>
                      <a:pt x="10300222" y="2239141"/>
                      <a:pt x="10293548" y="2246392"/>
                    </a:cubicBezTo>
                    <a:cubicBezTo>
                      <a:pt x="10286874" y="2253643"/>
                      <a:pt x="10277470" y="2257771"/>
                      <a:pt x="10267615" y="2257778"/>
                    </a:cubicBezTo>
                    <a:lnTo>
                      <a:pt x="10213781" y="2257778"/>
                    </a:lnTo>
                    <a:cubicBezTo>
                      <a:pt x="10144799" y="2257786"/>
                      <a:pt x="10085922" y="2207921"/>
                      <a:pt x="10074575" y="2139879"/>
                    </a:cubicBezTo>
                    <a:lnTo>
                      <a:pt x="9960204" y="1452880"/>
                    </a:lnTo>
                    <a:cubicBezTo>
                      <a:pt x="9958864" y="1444978"/>
                      <a:pt x="9947575" y="1444978"/>
                      <a:pt x="9946235" y="1452880"/>
                    </a:cubicBezTo>
                    <a:lnTo>
                      <a:pt x="9831794" y="2139879"/>
                    </a:lnTo>
                    <a:cubicBezTo>
                      <a:pt x="9820442" y="2207948"/>
                      <a:pt x="9761525" y="2257821"/>
                      <a:pt x="9692517" y="2257778"/>
                    </a:cubicBezTo>
                    <a:lnTo>
                      <a:pt x="9638683" y="2257778"/>
                    </a:lnTo>
                    <a:cubicBezTo>
                      <a:pt x="9628828" y="2257771"/>
                      <a:pt x="9619424" y="2253643"/>
                      <a:pt x="9612750" y="2246392"/>
                    </a:cubicBezTo>
                    <a:cubicBezTo>
                      <a:pt x="9606076" y="2239141"/>
                      <a:pt x="9602738" y="2229429"/>
                      <a:pt x="9603546" y="2219607"/>
                    </a:cubicBezTo>
                    <a:lnTo>
                      <a:pt x="9670927" y="1411111"/>
                    </a:lnTo>
                    <a:lnTo>
                      <a:pt x="9733933" y="969998"/>
                    </a:lnTo>
                  </a:path>
                </a:pathLst>
              </a:custGeom>
              <a:solidFill>
                <a:srgbClr val="131211"/>
              </a:solidFill>
            </p:spPr>
            <p:txBody>
              <a:bodyPr/>
              <a:lstStyle/>
              <a:p>
                <a:endParaRPr lang="en-NG" sz="1200" dirty="0"/>
              </a:p>
            </p:txBody>
          </p:sp>
          <p:sp>
            <p:nvSpPr>
              <p:cNvPr id="6" name="Freeform 6">
                <a:extLst>
                  <a:ext uri="{FF2B5EF4-FFF2-40B4-BE49-F238E27FC236}">
                    <a16:creationId xmlns:a16="http://schemas.microsoft.com/office/drawing/2014/main" id="{2F6F5D9A-4757-C72A-FAB9-BC62CB40F10A}"/>
                  </a:ext>
                </a:extLst>
              </p:cNvPr>
              <p:cNvSpPr/>
              <p:nvPr/>
            </p:nvSpPr>
            <p:spPr>
              <a:xfrm>
                <a:off x="10684351" y="0"/>
                <a:ext cx="2570727" cy="2257821"/>
              </a:xfrm>
              <a:custGeom>
                <a:avLst/>
                <a:gdLst/>
                <a:ahLst/>
                <a:cxnLst/>
                <a:rect l="l" t="t" r="r" b="b"/>
                <a:pathLst>
                  <a:path w="2570727" h="2257821">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3" y="917222"/>
                    </a:lnTo>
                    <a:lnTo>
                      <a:pt x="2566053" y="1361934"/>
                    </a:lnTo>
                    <a:cubicBezTo>
                      <a:pt x="2570727" y="1372839"/>
                      <a:pt x="2569607" y="1385363"/>
                      <a:pt x="2563073" y="1395265"/>
                    </a:cubicBezTo>
                    <a:cubicBezTo>
                      <a:pt x="2556537" y="1405168"/>
                      <a:pt x="2545462" y="1411122"/>
                      <a:pt x="2533597" y="1411111"/>
                    </a:cubicBezTo>
                    <a:lnTo>
                      <a:pt x="2468545" y="1411111"/>
                    </a:lnTo>
                    <a:cubicBezTo>
                      <a:pt x="2412107" y="1411105"/>
                      <a:pt x="2361101" y="1377471"/>
                      <a:pt x="2338863"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path>
                </a:pathLst>
              </a:custGeom>
              <a:solidFill>
                <a:srgbClr val="B3B5A9"/>
              </a:solidFill>
            </p:spPr>
          </p:sp>
        </p:grpSp>
      </p:grpSp>
      <p:grpSp>
        <p:nvGrpSpPr>
          <p:cNvPr id="7" name="Group 7">
            <a:extLst>
              <a:ext uri="{FF2B5EF4-FFF2-40B4-BE49-F238E27FC236}">
                <a16:creationId xmlns:a16="http://schemas.microsoft.com/office/drawing/2014/main" id="{EC02FF8C-823F-401C-F51B-411EB81157F7}"/>
              </a:ext>
            </a:extLst>
          </p:cNvPr>
          <p:cNvGrpSpPr/>
          <p:nvPr/>
        </p:nvGrpSpPr>
        <p:grpSpPr>
          <a:xfrm>
            <a:off x="2940127" y="-5042"/>
            <a:ext cx="1140641" cy="7116655"/>
            <a:chOff x="0" y="0"/>
            <a:chExt cx="450623" cy="2811518"/>
          </a:xfrm>
        </p:grpSpPr>
        <p:sp>
          <p:nvSpPr>
            <p:cNvPr id="8" name="Freeform 8">
              <a:extLst>
                <a:ext uri="{FF2B5EF4-FFF2-40B4-BE49-F238E27FC236}">
                  <a16:creationId xmlns:a16="http://schemas.microsoft.com/office/drawing/2014/main" id="{ABC8CADD-D0B2-128E-F19D-D46AE12FB06D}"/>
                </a:ext>
              </a:extLst>
            </p:cNvPr>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a:noFill/>
            </a:ln>
          </p:spPr>
        </p:sp>
        <p:sp>
          <p:nvSpPr>
            <p:cNvPr id="9" name="TextBox 9">
              <a:extLst>
                <a:ext uri="{FF2B5EF4-FFF2-40B4-BE49-F238E27FC236}">
                  <a16:creationId xmlns:a16="http://schemas.microsoft.com/office/drawing/2014/main" id="{0502762C-5EBE-7637-AEB4-BE1FCAEB86BE}"/>
                </a:ext>
              </a:extLst>
            </p:cNvPr>
            <p:cNvSpPr txBox="1"/>
            <p:nvPr/>
          </p:nvSpPr>
          <p:spPr>
            <a:xfrm>
              <a:off x="0" y="-19050"/>
              <a:ext cx="812800" cy="831850"/>
            </a:xfrm>
            <a:prstGeom prst="rect">
              <a:avLst/>
            </a:prstGeom>
          </p:spPr>
          <p:txBody>
            <a:bodyPr lIns="33867" tIns="33867" rIns="33867" bIns="33867" rtlCol="0" anchor="ctr"/>
            <a:lstStyle/>
            <a:p>
              <a:pPr algn="ctr">
                <a:lnSpc>
                  <a:spcPts val="1906"/>
                </a:lnSpc>
                <a:spcBef>
                  <a:spcPct val="0"/>
                </a:spcBef>
              </a:pPr>
              <a:endParaRPr sz="1200"/>
            </a:p>
          </p:txBody>
        </p:sp>
      </p:grpSp>
      <p:sp>
        <p:nvSpPr>
          <p:cNvPr id="10" name="Freeform 10">
            <a:extLst>
              <a:ext uri="{FF2B5EF4-FFF2-40B4-BE49-F238E27FC236}">
                <a16:creationId xmlns:a16="http://schemas.microsoft.com/office/drawing/2014/main" id="{9D69B14B-7B32-BCA6-5611-6021ABF296AD}"/>
              </a:ext>
            </a:extLst>
          </p:cNvPr>
          <p:cNvSpPr/>
          <p:nvPr/>
        </p:nvSpPr>
        <p:spPr>
          <a:xfrm>
            <a:off x="0" y="-1"/>
            <a:ext cx="3306217" cy="7264395"/>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121386" r="-121386"/>
            </a:stretch>
          </a:blipFill>
        </p:spPr>
      </p:sp>
      <p:sp>
        <p:nvSpPr>
          <p:cNvPr id="11" name="TextBox 11">
            <a:extLst>
              <a:ext uri="{FF2B5EF4-FFF2-40B4-BE49-F238E27FC236}">
                <a16:creationId xmlns:a16="http://schemas.microsoft.com/office/drawing/2014/main" id="{A7BD625B-4BD7-8ADB-6F4C-AC5D39497DED}"/>
              </a:ext>
            </a:extLst>
          </p:cNvPr>
          <p:cNvSpPr txBox="1"/>
          <p:nvPr/>
        </p:nvSpPr>
        <p:spPr>
          <a:xfrm>
            <a:off x="3516742" y="151622"/>
            <a:ext cx="8517900" cy="590546"/>
          </a:xfrm>
          <a:prstGeom prst="rect">
            <a:avLst/>
          </a:prstGeom>
        </p:spPr>
        <p:txBody>
          <a:bodyPr wrap="square" lIns="0" tIns="0" rIns="0" bIns="0" rtlCol="0" anchor="t">
            <a:spAutoFit/>
          </a:bodyPr>
          <a:lstStyle/>
          <a:p>
            <a:pPr>
              <a:lnSpc>
                <a:spcPts val="4861"/>
              </a:lnSpc>
              <a:spcBef>
                <a:spcPct val="0"/>
              </a:spcBef>
            </a:pPr>
            <a:r>
              <a:rPr lang="en-US" sz="3522" spc="123" dirty="0">
                <a:solidFill>
                  <a:srgbClr val="010101"/>
                </a:solidFill>
                <a:latin typeface="Archivo Black"/>
              </a:rPr>
              <a:t>Results From K-Means Clustering (Cont’d)</a:t>
            </a:r>
          </a:p>
        </p:txBody>
      </p:sp>
      <p:grpSp>
        <p:nvGrpSpPr>
          <p:cNvPr id="15" name="Group 15">
            <a:extLst>
              <a:ext uri="{FF2B5EF4-FFF2-40B4-BE49-F238E27FC236}">
                <a16:creationId xmlns:a16="http://schemas.microsoft.com/office/drawing/2014/main" id="{17C58E37-74D4-80B0-0869-53CBDD244D02}"/>
              </a:ext>
            </a:extLst>
          </p:cNvPr>
          <p:cNvGrpSpPr/>
          <p:nvPr/>
        </p:nvGrpSpPr>
        <p:grpSpPr>
          <a:xfrm>
            <a:off x="9516716" y="6214790"/>
            <a:ext cx="2520337" cy="428765"/>
            <a:chOff x="0" y="0"/>
            <a:chExt cx="5040674" cy="857531"/>
          </a:xfrm>
        </p:grpSpPr>
        <p:grpSp>
          <p:nvGrpSpPr>
            <p:cNvPr id="16" name="Group 16">
              <a:extLst>
                <a:ext uri="{FF2B5EF4-FFF2-40B4-BE49-F238E27FC236}">
                  <a16:creationId xmlns:a16="http://schemas.microsoft.com/office/drawing/2014/main" id="{38CCD1E2-2128-10F6-9076-3F999543C90B}"/>
                </a:ext>
              </a:extLst>
            </p:cNvPr>
            <p:cNvGrpSpPr>
              <a:grpSpLocks noChangeAspect="1"/>
            </p:cNvGrpSpPr>
            <p:nvPr/>
          </p:nvGrpSpPr>
          <p:grpSpPr>
            <a:xfrm>
              <a:off x="0" y="0"/>
              <a:ext cx="5040674" cy="857531"/>
              <a:chOff x="0" y="0"/>
              <a:chExt cx="13271500" cy="2257778"/>
            </a:xfrm>
          </p:grpSpPr>
          <p:sp>
            <p:nvSpPr>
              <p:cNvPr id="17" name="Freeform 17">
                <a:extLst>
                  <a:ext uri="{FF2B5EF4-FFF2-40B4-BE49-F238E27FC236}">
                    <a16:creationId xmlns:a16="http://schemas.microsoft.com/office/drawing/2014/main" id="{CEB8E6F8-88F9-DAFE-5386-F9BF82BB451B}"/>
                  </a:ext>
                </a:extLst>
              </p:cNvPr>
              <p:cNvSpPr/>
              <p:nvPr/>
            </p:nvSpPr>
            <p:spPr>
              <a:xfrm>
                <a:off x="12700" y="0"/>
                <a:ext cx="2578100" cy="2260600"/>
              </a:xfrm>
              <a:custGeom>
                <a:avLst/>
                <a:gdLst/>
                <a:ahLst/>
                <a:cxnLst/>
                <a:rect l="l" t="t" r="r" b="b"/>
                <a:pathLst>
                  <a:path w="2578100" h="2260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path>
                </a:pathLst>
              </a:custGeom>
              <a:solidFill>
                <a:srgbClr val="131211"/>
              </a:solidFill>
            </p:spPr>
          </p:sp>
          <p:sp>
            <p:nvSpPr>
              <p:cNvPr id="18" name="Freeform 18">
                <a:extLst>
                  <a:ext uri="{FF2B5EF4-FFF2-40B4-BE49-F238E27FC236}">
                    <a16:creationId xmlns:a16="http://schemas.microsoft.com/office/drawing/2014/main" id="{BA8994DB-89F4-F01B-AE8D-C4C187E7F22F}"/>
                  </a:ext>
                </a:extLst>
              </p:cNvPr>
              <p:cNvSpPr/>
              <p:nvPr/>
            </p:nvSpPr>
            <p:spPr>
              <a:xfrm>
                <a:off x="2679700" y="0"/>
                <a:ext cx="10579100" cy="2260600"/>
              </a:xfrm>
              <a:custGeom>
                <a:avLst/>
                <a:gdLst/>
                <a:ahLst/>
                <a:cxnLst/>
                <a:rect l="l" t="t" r="r" b="b"/>
                <a:pathLst>
                  <a:path w="10579100" h="2260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moveTo>
                      <a:pt x="3289300" y="0"/>
                    </a:moveTo>
                    <a:cubicBezTo>
                      <a:pt x="3175000" y="0"/>
                      <a:pt x="3073400" y="88900"/>
                      <a:pt x="3073400" y="215900"/>
                    </a:cubicBezTo>
                    <a:lnTo>
                      <a:pt x="3073400" y="279400"/>
                    </a:lnTo>
                    <a:cubicBezTo>
                      <a:pt x="3073400" y="393700"/>
                      <a:pt x="3175000" y="495300"/>
                      <a:pt x="3289300" y="495300"/>
                    </a:cubicBezTo>
                    <a:cubicBezTo>
                      <a:pt x="3403600" y="495300"/>
                      <a:pt x="3505200" y="393700"/>
                      <a:pt x="3505200" y="279400"/>
                    </a:cubicBezTo>
                    <a:lnTo>
                      <a:pt x="3505200" y="215900"/>
                    </a:lnTo>
                    <a:cubicBezTo>
                      <a:pt x="3505200" y="88900"/>
                      <a:pt x="3403600" y="0"/>
                      <a:pt x="3289300" y="0"/>
                    </a:cubicBezTo>
                    <a:moveTo>
                      <a:pt x="3073400" y="965200"/>
                    </a:moveTo>
                    <a:cubicBezTo>
                      <a:pt x="3073400" y="965200"/>
                      <a:pt x="3060700" y="952500"/>
                      <a:pt x="3060700" y="965200"/>
                    </a:cubicBezTo>
                    <a:lnTo>
                      <a:pt x="2908300" y="1320800"/>
                    </a:lnTo>
                    <a:cubicBezTo>
                      <a:pt x="2882900" y="1371600"/>
                      <a:pt x="2832100" y="1409700"/>
                      <a:pt x="2768600" y="1409700"/>
                    </a:cubicBezTo>
                    <a:lnTo>
                      <a:pt x="2705100" y="1409700"/>
                    </a:lnTo>
                    <a:cubicBezTo>
                      <a:pt x="2692400" y="1409700"/>
                      <a:pt x="2679700" y="1409700"/>
                      <a:pt x="2679700" y="1397000"/>
                    </a:cubicBezTo>
                    <a:cubicBezTo>
                      <a:pt x="2667000" y="1384300"/>
                      <a:pt x="2667000" y="1371600"/>
                      <a:pt x="2679700" y="1358900"/>
                    </a:cubicBezTo>
                    <a:lnTo>
                      <a:pt x="2870200" y="914400"/>
                    </a:lnTo>
                    <a:lnTo>
                      <a:pt x="2933700" y="736600"/>
                    </a:lnTo>
                    <a:cubicBezTo>
                      <a:pt x="2984500" y="635000"/>
                      <a:pt x="3086100" y="558800"/>
                      <a:pt x="3200400" y="558800"/>
                    </a:cubicBezTo>
                    <a:lnTo>
                      <a:pt x="3378200" y="558800"/>
                    </a:lnTo>
                    <a:cubicBezTo>
                      <a:pt x="3492500" y="558800"/>
                      <a:pt x="3594100" y="635000"/>
                      <a:pt x="3644900" y="736600"/>
                    </a:cubicBezTo>
                    <a:lnTo>
                      <a:pt x="3708400" y="914400"/>
                    </a:lnTo>
                    <a:lnTo>
                      <a:pt x="3898900" y="1358900"/>
                    </a:lnTo>
                    <a:cubicBezTo>
                      <a:pt x="3911600" y="1371600"/>
                      <a:pt x="3911600" y="1384300"/>
                      <a:pt x="3898900" y="1397000"/>
                    </a:cubicBezTo>
                    <a:cubicBezTo>
                      <a:pt x="3898900" y="1409700"/>
                      <a:pt x="3886200" y="1409700"/>
                      <a:pt x="3873500" y="1409700"/>
                    </a:cubicBezTo>
                    <a:lnTo>
                      <a:pt x="3810000" y="1409700"/>
                    </a:lnTo>
                    <a:cubicBezTo>
                      <a:pt x="3746500" y="1409700"/>
                      <a:pt x="3695700" y="1371600"/>
                      <a:pt x="3670300" y="1320800"/>
                    </a:cubicBezTo>
                    <a:lnTo>
                      <a:pt x="3517900" y="965200"/>
                    </a:lnTo>
                    <a:cubicBezTo>
                      <a:pt x="3517900" y="952500"/>
                      <a:pt x="3505200" y="965200"/>
                      <a:pt x="3505200" y="965200"/>
                    </a:cubicBezTo>
                    <a:lnTo>
                      <a:pt x="3568700" y="1409700"/>
                    </a:lnTo>
                    <a:lnTo>
                      <a:pt x="3644900" y="2222500"/>
                    </a:lnTo>
                    <a:cubicBezTo>
                      <a:pt x="3644900" y="2235200"/>
                      <a:pt x="3632200" y="2235200"/>
                      <a:pt x="3632200" y="2247900"/>
                    </a:cubicBezTo>
                    <a:cubicBezTo>
                      <a:pt x="3619500" y="2247900"/>
                      <a:pt x="3619500" y="2260600"/>
                      <a:pt x="3606800" y="2260600"/>
                    </a:cubicBezTo>
                    <a:lnTo>
                      <a:pt x="3556000" y="2260600"/>
                    </a:lnTo>
                    <a:cubicBezTo>
                      <a:pt x="3479800" y="2260600"/>
                      <a:pt x="3416300" y="2209800"/>
                      <a:pt x="3416300" y="2133600"/>
                    </a:cubicBezTo>
                    <a:lnTo>
                      <a:pt x="3302000" y="1447800"/>
                    </a:lnTo>
                    <a:cubicBezTo>
                      <a:pt x="3289300" y="1447800"/>
                      <a:pt x="3289300" y="1447800"/>
                      <a:pt x="3276600" y="1447800"/>
                    </a:cubicBezTo>
                    <a:lnTo>
                      <a:pt x="3162300" y="2133600"/>
                    </a:lnTo>
                    <a:cubicBezTo>
                      <a:pt x="3162300" y="2209800"/>
                      <a:pt x="3098800" y="2260600"/>
                      <a:pt x="3022600" y="2260600"/>
                    </a:cubicBezTo>
                    <a:lnTo>
                      <a:pt x="2971800" y="2260600"/>
                    </a:lnTo>
                    <a:cubicBezTo>
                      <a:pt x="2959100" y="2260600"/>
                      <a:pt x="2959100" y="2247900"/>
                      <a:pt x="2946400" y="2247900"/>
                    </a:cubicBezTo>
                    <a:cubicBezTo>
                      <a:pt x="2946400" y="2235200"/>
                      <a:pt x="2933700" y="2235200"/>
                      <a:pt x="2933700" y="2222500"/>
                    </a:cubicBezTo>
                    <a:lnTo>
                      <a:pt x="3009900" y="1409700"/>
                    </a:lnTo>
                    <a:lnTo>
                      <a:pt x="3073400" y="965200"/>
                    </a:lnTo>
                    <a:moveTo>
                      <a:pt x="4622800" y="0"/>
                    </a:moveTo>
                    <a:cubicBezTo>
                      <a:pt x="4508500" y="0"/>
                      <a:pt x="4406900" y="88900"/>
                      <a:pt x="4406900" y="215900"/>
                    </a:cubicBezTo>
                    <a:lnTo>
                      <a:pt x="4406900" y="279400"/>
                    </a:lnTo>
                    <a:cubicBezTo>
                      <a:pt x="4406900" y="393700"/>
                      <a:pt x="4508500" y="495300"/>
                      <a:pt x="4622800" y="495300"/>
                    </a:cubicBezTo>
                    <a:cubicBezTo>
                      <a:pt x="4737100" y="495300"/>
                      <a:pt x="4838700" y="393700"/>
                      <a:pt x="4838700" y="279400"/>
                    </a:cubicBezTo>
                    <a:lnTo>
                      <a:pt x="4838700" y="215900"/>
                    </a:lnTo>
                    <a:cubicBezTo>
                      <a:pt x="4838700" y="88900"/>
                      <a:pt x="4737100" y="0"/>
                      <a:pt x="4622800" y="0"/>
                    </a:cubicBezTo>
                    <a:moveTo>
                      <a:pt x="4406900" y="965200"/>
                    </a:moveTo>
                    <a:cubicBezTo>
                      <a:pt x="4406900" y="965200"/>
                      <a:pt x="4394200" y="952500"/>
                      <a:pt x="4394200" y="965200"/>
                    </a:cubicBezTo>
                    <a:lnTo>
                      <a:pt x="4241800" y="1320800"/>
                    </a:lnTo>
                    <a:cubicBezTo>
                      <a:pt x="4216400" y="1371600"/>
                      <a:pt x="4165600" y="1409700"/>
                      <a:pt x="4102100" y="1409700"/>
                    </a:cubicBezTo>
                    <a:lnTo>
                      <a:pt x="4038600" y="1409700"/>
                    </a:lnTo>
                    <a:cubicBezTo>
                      <a:pt x="4025900" y="1409700"/>
                      <a:pt x="4013200" y="1409700"/>
                      <a:pt x="4013200" y="1397000"/>
                    </a:cubicBezTo>
                    <a:cubicBezTo>
                      <a:pt x="4000500" y="1384300"/>
                      <a:pt x="4000500" y="1371600"/>
                      <a:pt x="4013200" y="1358900"/>
                    </a:cubicBezTo>
                    <a:lnTo>
                      <a:pt x="4203700" y="914400"/>
                    </a:lnTo>
                    <a:lnTo>
                      <a:pt x="4267200" y="736600"/>
                    </a:lnTo>
                    <a:cubicBezTo>
                      <a:pt x="4318000" y="635000"/>
                      <a:pt x="4419600" y="558800"/>
                      <a:pt x="4533900" y="558800"/>
                    </a:cubicBezTo>
                    <a:lnTo>
                      <a:pt x="4711700" y="558800"/>
                    </a:lnTo>
                    <a:cubicBezTo>
                      <a:pt x="4826000" y="558800"/>
                      <a:pt x="4927600" y="635000"/>
                      <a:pt x="4978400" y="736600"/>
                    </a:cubicBezTo>
                    <a:lnTo>
                      <a:pt x="5041900" y="914400"/>
                    </a:lnTo>
                    <a:lnTo>
                      <a:pt x="5232400" y="1358900"/>
                    </a:lnTo>
                    <a:cubicBezTo>
                      <a:pt x="5245100" y="1371600"/>
                      <a:pt x="5245100" y="1384300"/>
                      <a:pt x="5232400" y="1397000"/>
                    </a:cubicBezTo>
                    <a:cubicBezTo>
                      <a:pt x="5232400" y="1409700"/>
                      <a:pt x="5219700" y="1409700"/>
                      <a:pt x="5207000" y="1409700"/>
                    </a:cubicBezTo>
                    <a:lnTo>
                      <a:pt x="5143500" y="1409700"/>
                    </a:lnTo>
                    <a:cubicBezTo>
                      <a:pt x="5080000" y="1409700"/>
                      <a:pt x="5029200" y="1371600"/>
                      <a:pt x="5003800" y="1320800"/>
                    </a:cubicBezTo>
                    <a:lnTo>
                      <a:pt x="4851400" y="965200"/>
                    </a:lnTo>
                    <a:cubicBezTo>
                      <a:pt x="4851400" y="952500"/>
                      <a:pt x="4838700" y="965200"/>
                      <a:pt x="4838700" y="965200"/>
                    </a:cubicBezTo>
                    <a:lnTo>
                      <a:pt x="4902200" y="1409700"/>
                    </a:lnTo>
                    <a:lnTo>
                      <a:pt x="4978400" y="2222500"/>
                    </a:lnTo>
                    <a:cubicBezTo>
                      <a:pt x="4978400" y="2235200"/>
                      <a:pt x="4965700" y="2235200"/>
                      <a:pt x="4965700" y="2247900"/>
                    </a:cubicBezTo>
                    <a:cubicBezTo>
                      <a:pt x="4953000" y="2247900"/>
                      <a:pt x="4953000" y="2260600"/>
                      <a:pt x="4940300" y="2260600"/>
                    </a:cubicBezTo>
                    <a:lnTo>
                      <a:pt x="4889500" y="2260600"/>
                    </a:lnTo>
                    <a:cubicBezTo>
                      <a:pt x="4813300" y="2260600"/>
                      <a:pt x="4749800" y="2209800"/>
                      <a:pt x="4749800" y="2133600"/>
                    </a:cubicBezTo>
                    <a:lnTo>
                      <a:pt x="4635500" y="1447800"/>
                    </a:lnTo>
                    <a:cubicBezTo>
                      <a:pt x="4622800" y="1447800"/>
                      <a:pt x="4622800" y="1447800"/>
                      <a:pt x="4610100" y="1447800"/>
                    </a:cubicBezTo>
                    <a:lnTo>
                      <a:pt x="4495800" y="2133600"/>
                    </a:lnTo>
                    <a:cubicBezTo>
                      <a:pt x="4495800" y="2209800"/>
                      <a:pt x="4432300" y="2260600"/>
                      <a:pt x="4356100" y="2260600"/>
                    </a:cubicBezTo>
                    <a:lnTo>
                      <a:pt x="4305300" y="2260600"/>
                    </a:lnTo>
                    <a:cubicBezTo>
                      <a:pt x="4292600" y="2260600"/>
                      <a:pt x="4292600" y="2247900"/>
                      <a:pt x="4279900" y="2247900"/>
                    </a:cubicBezTo>
                    <a:cubicBezTo>
                      <a:pt x="4279900" y="2235200"/>
                      <a:pt x="4267200" y="2235200"/>
                      <a:pt x="4267200" y="2222500"/>
                    </a:cubicBezTo>
                    <a:lnTo>
                      <a:pt x="4343400" y="1409700"/>
                    </a:lnTo>
                    <a:lnTo>
                      <a:pt x="4406900" y="965200"/>
                    </a:lnTo>
                    <a:moveTo>
                      <a:pt x="5956300" y="0"/>
                    </a:moveTo>
                    <a:cubicBezTo>
                      <a:pt x="5842000" y="0"/>
                      <a:pt x="5740400" y="88900"/>
                      <a:pt x="5740400" y="215900"/>
                    </a:cubicBezTo>
                    <a:lnTo>
                      <a:pt x="5740400" y="279400"/>
                    </a:lnTo>
                    <a:cubicBezTo>
                      <a:pt x="5740400" y="393700"/>
                      <a:pt x="5842000" y="495300"/>
                      <a:pt x="5956300" y="495300"/>
                    </a:cubicBezTo>
                    <a:cubicBezTo>
                      <a:pt x="6070600" y="495300"/>
                      <a:pt x="6172200" y="393700"/>
                      <a:pt x="6172200" y="279400"/>
                    </a:cubicBezTo>
                    <a:lnTo>
                      <a:pt x="6172200" y="215900"/>
                    </a:lnTo>
                    <a:cubicBezTo>
                      <a:pt x="6172200" y="88900"/>
                      <a:pt x="6070600" y="0"/>
                      <a:pt x="5956300" y="0"/>
                    </a:cubicBezTo>
                    <a:moveTo>
                      <a:pt x="5740400" y="965200"/>
                    </a:moveTo>
                    <a:cubicBezTo>
                      <a:pt x="5740400" y="965200"/>
                      <a:pt x="5727700" y="952500"/>
                      <a:pt x="5727700" y="965200"/>
                    </a:cubicBezTo>
                    <a:lnTo>
                      <a:pt x="5575300" y="1320800"/>
                    </a:lnTo>
                    <a:cubicBezTo>
                      <a:pt x="5549900" y="1371600"/>
                      <a:pt x="5499100" y="1409700"/>
                      <a:pt x="5435600" y="1409700"/>
                    </a:cubicBezTo>
                    <a:lnTo>
                      <a:pt x="5372100" y="1409700"/>
                    </a:lnTo>
                    <a:cubicBezTo>
                      <a:pt x="5359400" y="1409700"/>
                      <a:pt x="5346700" y="1409700"/>
                      <a:pt x="5346700" y="1397000"/>
                    </a:cubicBezTo>
                    <a:cubicBezTo>
                      <a:pt x="5334000" y="1384300"/>
                      <a:pt x="5334000" y="1371600"/>
                      <a:pt x="5346700" y="1358900"/>
                    </a:cubicBezTo>
                    <a:lnTo>
                      <a:pt x="5537200" y="914400"/>
                    </a:lnTo>
                    <a:lnTo>
                      <a:pt x="5600700" y="736600"/>
                    </a:lnTo>
                    <a:cubicBezTo>
                      <a:pt x="5651500" y="635000"/>
                      <a:pt x="5753100" y="558800"/>
                      <a:pt x="5867400" y="558800"/>
                    </a:cubicBezTo>
                    <a:lnTo>
                      <a:pt x="6045200" y="558800"/>
                    </a:lnTo>
                    <a:cubicBezTo>
                      <a:pt x="6159500" y="558800"/>
                      <a:pt x="6261100" y="635000"/>
                      <a:pt x="6311900" y="736600"/>
                    </a:cubicBezTo>
                    <a:lnTo>
                      <a:pt x="6375400" y="914400"/>
                    </a:lnTo>
                    <a:lnTo>
                      <a:pt x="6565900" y="1358900"/>
                    </a:lnTo>
                    <a:cubicBezTo>
                      <a:pt x="6578600" y="1371600"/>
                      <a:pt x="6578600" y="1384300"/>
                      <a:pt x="6565900" y="1397000"/>
                    </a:cubicBezTo>
                    <a:cubicBezTo>
                      <a:pt x="6565900" y="1409700"/>
                      <a:pt x="6553200" y="1409700"/>
                      <a:pt x="6540500" y="1409700"/>
                    </a:cubicBezTo>
                    <a:lnTo>
                      <a:pt x="6477000" y="1409700"/>
                    </a:lnTo>
                    <a:cubicBezTo>
                      <a:pt x="6413500" y="1409700"/>
                      <a:pt x="6362700" y="1371600"/>
                      <a:pt x="6337300" y="1320800"/>
                    </a:cubicBezTo>
                    <a:lnTo>
                      <a:pt x="6184900" y="965200"/>
                    </a:lnTo>
                    <a:cubicBezTo>
                      <a:pt x="6184900" y="952500"/>
                      <a:pt x="6172200" y="965200"/>
                      <a:pt x="6172200" y="965200"/>
                    </a:cubicBezTo>
                    <a:lnTo>
                      <a:pt x="6235700" y="1409700"/>
                    </a:lnTo>
                    <a:lnTo>
                      <a:pt x="6311900" y="2222500"/>
                    </a:lnTo>
                    <a:cubicBezTo>
                      <a:pt x="6311900" y="2235200"/>
                      <a:pt x="6299200" y="2235200"/>
                      <a:pt x="6299200" y="2247900"/>
                    </a:cubicBezTo>
                    <a:cubicBezTo>
                      <a:pt x="6286500" y="2247900"/>
                      <a:pt x="6286500" y="2260600"/>
                      <a:pt x="6273800" y="2260600"/>
                    </a:cubicBezTo>
                    <a:lnTo>
                      <a:pt x="6223000" y="2260600"/>
                    </a:lnTo>
                    <a:cubicBezTo>
                      <a:pt x="6146800" y="2260600"/>
                      <a:pt x="6083300" y="2209800"/>
                      <a:pt x="6083300" y="2133600"/>
                    </a:cubicBezTo>
                    <a:lnTo>
                      <a:pt x="5969000" y="1447800"/>
                    </a:lnTo>
                    <a:cubicBezTo>
                      <a:pt x="5956300" y="1447800"/>
                      <a:pt x="5956300" y="1447800"/>
                      <a:pt x="5943600" y="1447800"/>
                    </a:cubicBezTo>
                    <a:lnTo>
                      <a:pt x="5829300" y="2133600"/>
                    </a:lnTo>
                    <a:cubicBezTo>
                      <a:pt x="5829300" y="2209800"/>
                      <a:pt x="5765800" y="2260600"/>
                      <a:pt x="5689600" y="2260600"/>
                    </a:cubicBezTo>
                    <a:lnTo>
                      <a:pt x="5638800" y="2260600"/>
                    </a:lnTo>
                    <a:cubicBezTo>
                      <a:pt x="5626100" y="2260600"/>
                      <a:pt x="5626100" y="2247900"/>
                      <a:pt x="5613400" y="2247900"/>
                    </a:cubicBezTo>
                    <a:cubicBezTo>
                      <a:pt x="5613400" y="2235200"/>
                      <a:pt x="5600700" y="2235200"/>
                      <a:pt x="5600700" y="2222500"/>
                    </a:cubicBezTo>
                    <a:lnTo>
                      <a:pt x="5676900" y="1409700"/>
                    </a:lnTo>
                    <a:lnTo>
                      <a:pt x="5740400" y="965200"/>
                    </a:lnTo>
                    <a:moveTo>
                      <a:pt x="7289800" y="0"/>
                    </a:moveTo>
                    <a:cubicBezTo>
                      <a:pt x="7175500" y="0"/>
                      <a:pt x="7073900" y="88900"/>
                      <a:pt x="7073900" y="215900"/>
                    </a:cubicBezTo>
                    <a:lnTo>
                      <a:pt x="7073900" y="279400"/>
                    </a:lnTo>
                    <a:cubicBezTo>
                      <a:pt x="7073900" y="393700"/>
                      <a:pt x="7175500" y="495300"/>
                      <a:pt x="7289800" y="495300"/>
                    </a:cubicBezTo>
                    <a:cubicBezTo>
                      <a:pt x="7404100" y="495300"/>
                      <a:pt x="7505700" y="393700"/>
                      <a:pt x="7505700" y="279400"/>
                    </a:cubicBezTo>
                    <a:lnTo>
                      <a:pt x="7505700" y="215900"/>
                    </a:lnTo>
                    <a:cubicBezTo>
                      <a:pt x="7505700" y="88900"/>
                      <a:pt x="7404100" y="0"/>
                      <a:pt x="7289800" y="0"/>
                    </a:cubicBezTo>
                    <a:moveTo>
                      <a:pt x="7073900" y="965200"/>
                    </a:moveTo>
                    <a:cubicBezTo>
                      <a:pt x="7073900" y="965200"/>
                      <a:pt x="7061200" y="952500"/>
                      <a:pt x="7061200" y="965200"/>
                    </a:cubicBezTo>
                    <a:lnTo>
                      <a:pt x="6908800" y="1320800"/>
                    </a:lnTo>
                    <a:cubicBezTo>
                      <a:pt x="6883400" y="1371600"/>
                      <a:pt x="6832600" y="1409700"/>
                      <a:pt x="6769100" y="1409700"/>
                    </a:cubicBezTo>
                    <a:lnTo>
                      <a:pt x="6705600" y="1409700"/>
                    </a:lnTo>
                    <a:cubicBezTo>
                      <a:pt x="6692900" y="1409700"/>
                      <a:pt x="6680200" y="1409700"/>
                      <a:pt x="6680200" y="1397000"/>
                    </a:cubicBezTo>
                    <a:cubicBezTo>
                      <a:pt x="6667500" y="1384300"/>
                      <a:pt x="6667500" y="1371600"/>
                      <a:pt x="6680200" y="1358900"/>
                    </a:cubicBezTo>
                    <a:lnTo>
                      <a:pt x="6870700" y="914400"/>
                    </a:lnTo>
                    <a:lnTo>
                      <a:pt x="6934200" y="736600"/>
                    </a:lnTo>
                    <a:cubicBezTo>
                      <a:pt x="6985000" y="635000"/>
                      <a:pt x="7086600" y="558800"/>
                      <a:pt x="7200900" y="558800"/>
                    </a:cubicBezTo>
                    <a:lnTo>
                      <a:pt x="7378700" y="558800"/>
                    </a:lnTo>
                    <a:cubicBezTo>
                      <a:pt x="7493000" y="558800"/>
                      <a:pt x="7594600" y="635000"/>
                      <a:pt x="7645400" y="736600"/>
                    </a:cubicBezTo>
                    <a:lnTo>
                      <a:pt x="7708900" y="914400"/>
                    </a:lnTo>
                    <a:lnTo>
                      <a:pt x="7899400" y="1358900"/>
                    </a:lnTo>
                    <a:cubicBezTo>
                      <a:pt x="7912100" y="1371600"/>
                      <a:pt x="7912100" y="1384300"/>
                      <a:pt x="7899400" y="1397000"/>
                    </a:cubicBezTo>
                    <a:cubicBezTo>
                      <a:pt x="7899400" y="1409700"/>
                      <a:pt x="7886700" y="1409700"/>
                      <a:pt x="7874000" y="1409700"/>
                    </a:cubicBezTo>
                    <a:lnTo>
                      <a:pt x="7810500" y="1409700"/>
                    </a:lnTo>
                    <a:cubicBezTo>
                      <a:pt x="7747000" y="1409700"/>
                      <a:pt x="7696200" y="1371600"/>
                      <a:pt x="7670800" y="1320800"/>
                    </a:cubicBezTo>
                    <a:lnTo>
                      <a:pt x="7518400" y="965200"/>
                    </a:lnTo>
                    <a:cubicBezTo>
                      <a:pt x="7518400" y="952500"/>
                      <a:pt x="7505700" y="965200"/>
                      <a:pt x="7505700" y="965200"/>
                    </a:cubicBezTo>
                    <a:lnTo>
                      <a:pt x="7569200" y="1409700"/>
                    </a:lnTo>
                    <a:lnTo>
                      <a:pt x="7645400" y="2222500"/>
                    </a:lnTo>
                    <a:cubicBezTo>
                      <a:pt x="7645400" y="2235200"/>
                      <a:pt x="7632700" y="2235200"/>
                      <a:pt x="7632700" y="2247900"/>
                    </a:cubicBezTo>
                    <a:cubicBezTo>
                      <a:pt x="7620000" y="2247900"/>
                      <a:pt x="7620000" y="2260600"/>
                      <a:pt x="7607300" y="2260600"/>
                    </a:cubicBezTo>
                    <a:lnTo>
                      <a:pt x="7556500" y="2260600"/>
                    </a:lnTo>
                    <a:cubicBezTo>
                      <a:pt x="7480300" y="2260600"/>
                      <a:pt x="7416800" y="2209800"/>
                      <a:pt x="7416800" y="2133600"/>
                    </a:cubicBezTo>
                    <a:lnTo>
                      <a:pt x="7302500" y="1447800"/>
                    </a:lnTo>
                    <a:cubicBezTo>
                      <a:pt x="7289800" y="1447800"/>
                      <a:pt x="7289800" y="1447800"/>
                      <a:pt x="7277100" y="1447800"/>
                    </a:cubicBezTo>
                    <a:lnTo>
                      <a:pt x="7162800" y="2133600"/>
                    </a:lnTo>
                    <a:cubicBezTo>
                      <a:pt x="7162800" y="2209800"/>
                      <a:pt x="7099300" y="2260600"/>
                      <a:pt x="7023100" y="2260600"/>
                    </a:cubicBezTo>
                    <a:lnTo>
                      <a:pt x="6972300" y="2260600"/>
                    </a:lnTo>
                    <a:cubicBezTo>
                      <a:pt x="6959600" y="2260600"/>
                      <a:pt x="6959600" y="2247900"/>
                      <a:pt x="6946900" y="2247900"/>
                    </a:cubicBezTo>
                    <a:cubicBezTo>
                      <a:pt x="6946900" y="2235200"/>
                      <a:pt x="6934200" y="2235200"/>
                      <a:pt x="6934200" y="2222500"/>
                    </a:cubicBezTo>
                    <a:lnTo>
                      <a:pt x="7010400" y="1409700"/>
                    </a:lnTo>
                    <a:lnTo>
                      <a:pt x="7073900" y="965200"/>
                    </a:lnTo>
                    <a:moveTo>
                      <a:pt x="8623300" y="0"/>
                    </a:moveTo>
                    <a:cubicBezTo>
                      <a:pt x="8509000" y="0"/>
                      <a:pt x="8407400" y="88900"/>
                      <a:pt x="8407400" y="215900"/>
                    </a:cubicBezTo>
                    <a:lnTo>
                      <a:pt x="8407400" y="279400"/>
                    </a:lnTo>
                    <a:cubicBezTo>
                      <a:pt x="8407400" y="393700"/>
                      <a:pt x="8509000" y="495300"/>
                      <a:pt x="8623300" y="495300"/>
                    </a:cubicBezTo>
                    <a:cubicBezTo>
                      <a:pt x="8737600" y="495300"/>
                      <a:pt x="8839200" y="393700"/>
                      <a:pt x="8839200" y="279400"/>
                    </a:cubicBezTo>
                    <a:lnTo>
                      <a:pt x="8839200" y="215900"/>
                    </a:lnTo>
                    <a:cubicBezTo>
                      <a:pt x="8839200" y="88900"/>
                      <a:pt x="8737600" y="0"/>
                      <a:pt x="8623300" y="0"/>
                    </a:cubicBezTo>
                    <a:moveTo>
                      <a:pt x="8407400" y="965200"/>
                    </a:moveTo>
                    <a:cubicBezTo>
                      <a:pt x="8407400" y="965200"/>
                      <a:pt x="8394700" y="952500"/>
                      <a:pt x="8394700" y="965200"/>
                    </a:cubicBezTo>
                    <a:lnTo>
                      <a:pt x="8242300" y="1320800"/>
                    </a:lnTo>
                    <a:cubicBezTo>
                      <a:pt x="8216900" y="1371600"/>
                      <a:pt x="8166100" y="1409700"/>
                      <a:pt x="8102600" y="1409700"/>
                    </a:cubicBezTo>
                    <a:lnTo>
                      <a:pt x="8039100" y="1409700"/>
                    </a:lnTo>
                    <a:cubicBezTo>
                      <a:pt x="8026400" y="1409700"/>
                      <a:pt x="8013700" y="1409700"/>
                      <a:pt x="8013700" y="1397000"/>
                    </a:cubicBezTo>
                    <a:cubicBezTo>
                      <a:pt x="8001000" y="1384300"/>
                      <a:pt x="8001000" y="1371600"/>
                      <a:pt x="8013700" y="1358900"/>
                    </a:cubicBezTo>
                    <a:lnTo>
                      <a:pt x="8204200" y="914400"/>
                    </a:lnTo>
                    <a:lnTo>
                      <a:pt x="8267700" y="736600"/>
                    </a:lnTo>
                    <a:cubicBezTo>
                      <a:pt x="8318500" y="635000"/>
                      <a:pt x="8420100" y="558800"/>
                      <a:pt x="8534400" y="558800"/>
                    </a:cubicBezTo>
                    <a:lnTo>
                      <a:pt x="8712200" y="558800"/>
                    </a:lnTo>
                    <a:cubicBezTo>
                      <a:pt x="8826500" y="558800"/>
                      <a:pt x="8928100" y="635000"/>
                      <a:pt x="8978900" y="736600"/>
                    </a:cubicBezTo>
                    <a:lnTo>
                      <a:pt x="9042400" y="914400"/>
                    </a:lnTo>
                    <a:lnTo>
                      <a:pt x="9232900" y="1358900"/>
                    </a:lnTo>
                    <a:cubicBezTo>
                      <a:pt x="9245600" y="1371600"/>
                      <a:pt x="9245600" y="1384300"/>
                      <a:pt x="9232900" y="1397000"/>
                    </a:cubicBezTo>
                    <a:cubicBezTo>
                      <a:pt x="9232900" y="1409700"/>
                      <a:pt x="9220200" y="1409700"/>
                      <a:pt x="9207500" y="1409700"/>
                    </a:cubicBezTo>
                    <a:lnTo>
                      <a:pt x="9144000" y="1409700"/>
                    </a:lnTo>
                    <a:cubicBezTo>
                      <a:pt x="9080500" y="1409700"/>
                      <a:pt x="9029700" y="1371600"/>
                      <a:pt x="9004300" y="1320800"/>
                    </a:cubicBezTo>
                    <a:lnTo>
                      <a:pt x="8851900" y="965200"/>
                    </a:lnTo>
                    <a:cubicBezTo>
                      <a:pt x="8851900" y="952500"/>
                      <a:pt x="8839200" y="965200"/>
                      <a:pt x="8839200" y="965200"/>
                    </a:cubicBezTo>
                    <a:lnTo>
                      <a:pt x="8902700" y="1409700"/>
                    </a:lnTo>
                    <a:lnTo>
                      <a:pt x="8978900" y="2222500"/>
                    </a:lnTo>
                    <a:cubicBezTo>
                      <a:pt x="8978900" y="2235200"/>
                      <a:pt x="8966200" y="2235200"/>
                      <a:pt x="8966200" y="2247900"/>
                    </a:cubicBezTo>
                    <a:cubicBezTo>
                      <a:pt x="8953500" y="2247900"/>
                      <a:pt x="8953500" y="2260600"/>
                      <a:pt x="8940800" y="2260600"/>
                    </a:cubicBezTo>
                    <a:lnTo>
                      <a:pt x="8890000" y="2260600"/>
                    </a:lnTo>
                    <a:cubicBezTo>
                      <a:pt x="8813800" y="2260600"/>
                      <a:pt x="8750300" y="2209800"/>
                      <a:pt x="8750300" y="2133600"/>
                    </a:cubicBezTo>
                    <a:lnTo>
                      <a:pt x="8636000" y="1447800"/>
                    </a:lnTo>
                    <a:cubicBezTo>
                      <a:pt x="8623300" y="1447800"/>
                      <a:pt x="8623300" y="1447800"/>
                      <a:pt x="8610600" y="1447800"/>
                    </a:cubicBezTo>
                    <a:lnTo>
                      <a:pt x="8496300" y="2133600"/>
                    </a:lnTo>
                    <a:cubicBezTo>
                      <a:pt x="8496300" y="2209800"/>
                      <a:pt x="8432800" y="2260600"/>
                      <a:pt x="8356600" y="2260600"/>
                    </a:cubicBezTo>
                    <a:lnTo>
                      <a:pt x="8305800" y="2260600"/>
                    </a:lnTo>
                    <a:cubicBezTo>
                      <a:pt x="8293100" y="2260600"/>
                      <a:pt x="8293100" y="2247900"/>
                      <a:pt x="8280400" y="2247900"/>
                    </a:cubicBezTo>
                    <a:cubicBezTo>
                      <a:pt x="8280400" y="2235200"/>
                      <a:pt x="8267700" y="2235200"/>
                      <a:pt x="8267700" y="2222500"/>
                    </a:cubicBezTo>
                    <a:lnTo>
                      <a:pt x="8343900" y="1409700"/>
                    </a:lnTo>
                    <a:lnTo>
                      <a:pt x="8407400" y="965200"/>
                    </a:lnTo>
                    <a:moveTo>
                      <a:pt x="9956800" y="0"/>
                    </a:moveTo>
                    <a:cubicBezTo>
                      <a:pt x="9842500" y="0"/>
                      <a:pt x="9740900" y="88900"/>
                      <a:pt x="9740900" y="215900"/>
                    </a:cubicBezTo>
                    <a:lnTo>
                      <a:pt x="9740900" y="279400"/>
                    </a:lnTo>
                    <a:cubicBezTo>
                      <a:pt x="9740900" y="393700"/>
                      <a:pt x="9842500" y="495300"/>
                      <a:pt x="9956800" y="495300"/>
                    </a:cubicBezTo>
                    <a:cubicBezTo>
                      <a:pt x="10071100" y="495300"/>
                      <a:pt x="10172700" y="393700"/>
                      <a:pt x="10172700" y="279400"/>
                    </a:cubicBezTo>
                    <a:lnTo>
                      <a:pt x="10172700" y="215900"/>
                    </a:lnTo>
                    <a:cubicBezTo>
                      <a:pt x="10172700" y="88900"/>
                      <a:pt x="10071100" y="0"/>
                      <a:pt x="9956800" y="0"/>
                    </a:cubicBezTo>
                    <a:moveTo>
                      <a:pt x="9740900" y="965200"/>
                    </a:moveTo>
                    <a:cubicBezTo>
                      <a:pt x="9740900" y="965200"/>
                      <a:pt x="9728200" y="952500"/>
                      <a:pt x="9728200" y="965200"/>
                    </a:cubicBezTo>
                    <a:lnTo>
                      <a:pt x="9575800" y="1320800"/>
                    </a:lnTo>
                    <a:cubicBezTo>
                      <a:pt x="9550400" y="1371600"/>
                      <a:pt x="9499600" y="1409700"/>
                      <a:pt x="9436100" y="1409700"/>
                    </a:cubicBezTo>
                    <a:lnTo>
                      <a:pt x="9372600" y="1409700"/>
                    </a:lnTo>
                    <a:cubicBezTo>
                      <a:pt x="9359900" y="1409700"/>
                      <a:pt x="9347200" y="1409700"/>
                      <a:pt x="9347200" y="1397000"/>
                    </a:cubicBezTo>
                    <a:cubicBezTo>
                      <a:pt x="9334500" y="1384300"/>
                      <a:pt x="9334500" y="1371600"/>
                      <a:pt x="9347200" y="1358900"/>
                    </a:cubicBezTo>
                    <a:lnTo>
                      <a:pt x="9537700" y="914400"/>
                    </a:lnTo>
                    <a:lnTo>
                      <a:pt x="9601200" y="736600"/>
                    </a:lnTo>
                    <a:cubicBezTo>
                      <a:pt x="9652000" y="635000"/>
                      <a:pt x="9753600" y="558800"/>
                      <a:pt x="9867900" y="558800"/>
                    </a:cubicBezTo>
                    <a:lnTo>
                      <a:pt x="10045700" y="558800"/>
                    </a:lnTo>
                    <a:cubicBezTo>
                      <a:pt x="10160000" y="558800"/>
                      <a:pt x="10261600" y="635000"/>
                      <a:pt x="10312400" y="736600"/>
                    </a:cubicBezTo>
                    <a:lnTo>
                      <a:pt x="10375900" y="914400"/>
                    </a:lnTo>
                    <a:lnTo>
                      <a:pt x="10566400" y="1358900"/>
                    </a:lnTo>
                    <a:cubicBezTo>
                      <a:pt x="10579100" y="1371600"/>
                      <a:pt x="10579100" y="1384300"/>
                      <a:pt x="10566400" y="1397000"/>
                    </a:cubicBezTo>
                    <a:cubicBezTo>
                      <a:pt x="10566400" y="1409700"/>
                      <a:pt x="10553700" y="1409700"/>
                      <a:pt x="10541000" y="1409700"/>
                    </a:cubicBezTo>
                    <a:lnTo>
                      <a:pt x="10477500" y="1409700"/>
                    </a:lnTo>
                    <a:cubicBezTo>
                      <a:pt x="10414000" y="1409700"/>
                      <a:pt x="10363200" y="1371600"/>
                      <a:pt x="10337800" y="1320800"/>
                    </a:cubicBezTo>
                    <a:lnTo>
                      <a:pt x="10185400" y="965200"/>
                    </a:lnTo>
                    <a:cubicBezTo>
                      <a:pt x="10185400" y="952500"/>
                      <a:pt x="10172700" y="965200"/>
                      <a:pt x="10172700" y="965200"/>
                    </a:cubicBezTo>
                    <a:lnTo>
                      <a:pt x="10236200" y="1409700"/>
                    </a:lnTo>
                    <a:lnTo>
                      <a:pt x="10312400" y="2222500"/>
                    </a:lnTo>
                    <a:cubicBezTo>
                      <a:pt x="10312400" y="2235200"/>
                      <a:pt x="10299700" y="2235200"/>
                      <a:pt x="10299700" y="2247900"/>
                    </a:cubicBezTo>
                    <a:cubicBezTo>
                      <a:pt x="10287000" y="2247900"/>
                      <a:pt x="10287000" y="2260600"/>
                      <a:pt x="10274300" y="2260600"/>
                    </a:cubicBezTo>
                    <a:lnTo>
                      <a:pt x="10223500" y="2260600"/>
                    </a:lnTo>
                    <a:cubicBezTo>
                      <a:pt x="10147300" y="2260600"/>
                      <a:pt x="10083800" y="2209800"/>
                      <a:pt x="10083800" y="2133600"/>
                    </a:cubicBezTo>
                    <a:lnTo>
                      <a:pt x="9969500" y="1447800"/>
                    </a:lnTo>
                    <a:cubicBezTo>
                      <a:pt x="9956800" y="1447800"/>
                      <a:pt x="9956800" y="1447800"/>
                      <a:pt x="9944100" y="1447800"/>
                    </a:cubicBezTo>
                    <a:lnTo>
                      <a:pt x="9829800" y="2133600"/>
                    </a:lnTo>
                    <a:cubicBezTo>
                      <a:pt x="9829800" y="2209800"/>
                      <a:pt x="9766300" y="2260600"/>
                      <a:pt x="9690100" y="2260600"/>
                    </a:cubicBezTo>
                    <a:lnTo>
                      <a:pt x="9639300" y="2260600"/>
                    </a:lnTo>
                    <a:cubicBezTo>
                      <a:pt x="9626600" y="2260600"/>
                      <a:pt x="9626600" y="2247900"/>
                      <a:pt x="9613900" y="2247900"/>
                    </a:cubicBezTo>
                    <a:cubicBezTo>
                      <a:pt x="9613900" y="2235200"/>
                      <a:pt x="9601200" y="2235200"/>
                      <a:pt x="9601200" y="2222500"/>
                    </a:cubicBezTo>
                    <a:lnTo>
                      <a:pt x="9677400" y="1409700"/>
                    </a:lnTo>
                    <a:lnTo>
                      <a:pt x="9740900" y="965200"/>
                    </a:lnTo>
                  </a:path>
                </a:pathLst>
              </a:custGeom>
              <a:solidFill>
                <a:srgbClr val="B3B5A9"/>
              </a:solidFill>
            </p:spPr>
          </p:sp>
        </p:grpSp>
      </p:grpSp>
      <p:pic>
        <p:nvPicPr>
          <p:cNvPr id="20" name="object 3">
            <a:extLst>
              <a:ext uri="{FF2B5EF4-FFF2-40B4-BE49-F238E27FC236}">
                <a16:creationId xmlns:a16="http://schemas.microsoft.com/office/drawing/2014/main" id="{3252DE2F-3130-0C9A-3512-DCA8D1A5A12C}"/>
              </a:ext>
            </a:extLst>
          </p:cNvPr>
          <p:cNvPicPr/>
          <p:nvPr/>
        </p:nvPicPr>
        <p:blipFill>
          <a:blip r:embed="rId4" cstate="print"/>
          <a:stretch>
            <a:fillRect/>
          </a:stretch>
        </p:blipFill>
        <p:spPr>
          <a:xfrm>
            <a:off x="-10205" y="6931590"/>
            <a:ext cx="12188952" cy="170689"/>
          </a:xfrm>
          <a:prstGeom prst="rect">
            <a:avLst/>
          </a:prstGeom>
        </p:spPr>
      </p:pic>
      <p:grpSp>
        <p:nvGrpSpPr>
          <p:cNvPr id="14" name="Group 13">
            <a:extLst>
              <a:ext uri="{FF2B5EF4-FFF2-40B4-BE49-F238E27FC236}">
                <a16:creationId xmlns:a16="http://schemas.microsoft.com/office/drawing/2014/main" id="{7BF391D6-6C35-6BDF-21BA-1AD00A77A7BA}"/>
              </a:ext>
            </a:extLst>
          </p:cNvPr>
          <p:cNvGrpSpPr/>
          <p:nvPr/>
        </p:nvGrpSpPr>
        <p:grpSpPr>
          <a:xfrm>
            <a:off x="3485158" y="770556"/>
            <a:ext cx="2753524" cy="254040"/>
            <a:chOff x="172122" y="677264"/>
            <a:chExt cx="2753524" cy="254040"/>
          </a:xfrm>
        </p:grpSpPr>
        <p:cxnSp>
          <p:nvCxnSpPr>
            <p:cNvPr id="21" name="Straight Connector 20">
              <a:extLst>
                <a:ext uri="{FF2B5EF4-FFF2-40B4-BE49-F238E27FC236}">
                  <a16:creationId xmlns:a16="http://schemas.microsoft.com/office/drawing/2014/main" id="{CD927364-543B-E747-C7BF-D67CA6DFCF47}"/>
                </a:ext>
              </a:extLst>
            </p:cNvPr>
            <p:cNvCxnSpPr/>
            <p:nvPr/>
          </p:nvCxnSpPr>
          <p:spPr>
            <a:xfrm>
              <a:off x="172122" y="677264"/>
              <a:ext cx="2753524" cy="0"/>
            </a:xfrm>
            <a:prstGeom prst="line">
              <a:avLst/>
            </a:prstGeom>
            <a:ln w="3810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4EA81C6-F825-96C5-B5CC-01049DFBA76F}"/>
                </a:ext>
              </a:extLst>
            </p:cNvPr>
            <p:cNvCxnSpPr>
              <a:cxnSpLocks/>
            </p:cNvCxnSpPr>
            <p:nvPr/>
          </p:nvCxnSpPr>
          <p:spPr>
            <a:xfrm>
              <a:off x="172122" y="769098"/>
              <a:ext cx="2033196" cy="0"/>
            </a:xfrm>
            <a:prstGeom prst="line">
              <a:avLst/>
            </a:prstGeom>
            <a:ln w="28575">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C13DB60-E17E-57C9-92C5-C967AB801E29}"/>
                </a:ext>
              </a:extLst>
            </p:cNvPr>
            <p:cNvCxnSpPr>
              <a:cxnSpLocks/>
            </p:cNvCxnSpPr>
            <p:nvPr/>
          </p:nvCxnSpPr>
          <p:spPr>
            <a:xfrm>
              <a:off x="172122" y="859096"/>
              <a:ext cx="1398494" cy="0"/>
            </a:xfrm>
            <a:prstGeom prst="line">
              <a:avLst/>
            </a:prstGeom>
            <a:ln w="1905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008B55-3C0A-7A76-EE14-2F355203FD04}"/>
                </a:ext>
              </a:extLst>
            </p:cNvPr>
            <p:cNvCxnSpPr>
              <a:cxnSpLocks/>
            </p:cNvCxnSpPr>
            <p:nvPr/>
          </p:nvCxnSpPr>
          <p:spPr>
            <a:xfrm>
              <a:off x="172122" y="931304"/>
              <a:ext cx="774551" cy="0"/>
            </a:xfrm>
            <a:prstGeom prst="line">
              <a:avLst/>
            </a:prstGeom>
            <a:ln w="12700">
              <a:solidFill>
                <a:srgbClr val="DD4507"/>
              </a:solidFill>
            </a:ln>
          </p:spPr>
          <p:style>
            <a:lnRef idx="1">
              <a:schemeClr val="accent1"/>
            </a:lnRef>
            <a:fillRef idx="0">
              <a:schemeClr val="accent1"/>
            </a:fillRef>
            <a:effectRef idx="0">
              <a:schemeClr val="accent1"/>
            </a:effectRef>
            <a:fontRef idx="minor">
              <a:schemeClr val="tx1"/>
            </a:fontRef>
          </p:style>
        </p:cxnSp>
      </p:grpSp>
      <p:sp>
        <p:nvSpPr>
          <p:cNvPr id="26" name="TextBox 9">
            <a:extLst>
              <a:ext uri="{FF2B5EF4-FFF2-40B4-BE49-F238E27FC236}">
                <a16:creationId xmlns:a16="http://schemas.microsoft.com/office/drawing/2014/main" id="{77B3F1B8-7725-1E0D-DB0F-D3CE3C651818}"/>
              </a:ext>
            </a:extLst>
          </p:cNvPr>
          <p:cNvSpPr txBox="1"/>
          <p:nvPr/>
        </p:nvSpPr>
        <p:spPr>
          <a:xfrm>
            <a:off x="9467181" y="2323065"/>
            <a:ext cx="2536908" cy="2184765"/>
          </a:xfrm>
          <a:prstGeom prst="rect">
            <a:avLst/>
          </a:prstGeom>
        </p:spPr>
        <p:txBody>
          <a:bodyPr wrap="square" lIns="0" tIns="0" rIns="0" bIns="0" rtlCol="0" anchor="t">
            <a:spAutoFit/>
          </a:bodyPr>
          <a:lstStyle/>
          <a:p>
            <a:pPr>
              <a:lnSpc>
                <a:spcPct val="150000"/>
              </a:lnSpc>
              <a:spcBef>
                <a:spcPct val="0"/>
              </a:spcBef>
            </a:pPr>
            <a:r>
              <a:rPr lang="en-US" sz="1200" b="1" spc="131" dirty="0">
                <a:solidFill>
                  <a:srgbClr val="231F20"/>
                </a:solidFill>
                <a:latin typeface="Montserrat Light"/>
              </a:rPr>
              <a:t>Whereas United Kingdom is the hottest Market in terms of Revenue, all the Top Customers are from other countries such as Ireland and Netherlands. Most of the customers in UK are at risk of churning</a:t>
            </a:r>
          </a:p>
        </p:txBody>
      </p:sp>
      <p:graphicFrame>
        <p:nvGraphicFramePr>
          <p:cNvPr id="12" name="Table 11">
            <a:extLst>
              <a:ext uri="{FF2B5EF4-FFF2-40B4-BE49-F238E27FC236}">
                <a16:creationId xmlns:a16="http://schemas.microsoft.com/office/drawing/2014/main" id="{0151E2AF-6B04-2F29-19CB-F4A80192ACA9}"/>
              </a:ext>
            </a:extLst>
          </p:cNvPr>
          <p:cNvGraphicFramePr>
            <a:graphicFrameLocks noGrp="1"/>
          </p:cNvGraphicFramePr>
          <p:nvPr>
            <p:extLst>
              <p:ext uri="{D42A27DB-BD31-4B8C-83A1-F6EECF244321}">
                <p14:modId xmlns:p14="http://schemas.microsoft.com/office/powerpoint/2010/main" val="2351008480"/>
              </p:ext>
            </p:extLst>
          </p:nvPr>
        </p:nvGraphicFramePr>
        <p:xfrm>
          <a:off x="3693449" y="1109406"/>
          <a:ext cx="5541991" cy="5715000"/>
        </p:xfrm>
        <a:graphic>
          <a:graphicData uri="http://schemas.openxmlformats.org/drawingml/2006/table">
            <a:tbl>
              <a:tblPr firstRow="1" bandRow="1">
                <a:tableStyleId>{F5AB1C69-6EDB-4FF4-983F-18BD219EF322}</a:tableStyleId>
              </a:tblPr>
              <a:tblGrid>
                <a:gridCol w="1457671">
                  <a:extLst>
                    <a:ext uri="{9D8B030D-6E8A-4147-A177-3AD203B41FA5}">
                      <a16:colId xmlns:a16="http://schemas.microsoft.com/office/drawing/2014/main" val="2569979515"/>
                    </a:ext>
                  </a:extLst>
                </a:gridCol>
                <a:gridCol w="609600">
                  <a:extLst>
                    <a:ext uri="{9D8B030D-6E8A-4147-A177-3AD203B41FA5}">
                      <a16:colId xmlns:a16="http://schemas.microsoft.com/office/drawing/2014/main" val="3590234295"/>
                    </a:ext>
                  </a:extLst>
                </a:gridCol>
                <a:gridCol w="883920">
                  <a:extLst>
                    <a:ext uri="{9D8B030D-6E8A-4147-A177-3AD203B41FA5}">
                      <a16:colId xmlns:a16="http://schemas.microsoft.com/office/drawing/2014/main" val="70049593"/>
                    </a:ext>
                  </a:extLst>
                </a:gridCol>
                <a:gridCol w="1290320">
                  <a:extLst>
                    <a:ext uri="{9D8B030D-6E8A-4147-A177-3AD203B41FA5}">
                      <a16:colId xmlns:a16="http://schemas.microsoft.com/office/drawing/2014/main" val="1203799259"/>
                    </a:ext>
                  </a:extLst>
                </a:gridCol>
                <a:gridCol w="751840">
                  <a:extLst>
                    <a:ext uri="{9D8B030D-6E8A-4147-A177-3AD203B41FA5}">
                      <a16:colId xmlns:a16="http://schemas.microsoft.com/office/drawing/2014/main" val="3947446942"/>
                    </a:ext>
                  </a:extLst>
                </a:gridCol>
                <a:gridCol w="548640">
                  <a:extLst>
                    <a:ext uri="{9D8B030D-6E8A-4147-A177-3AD203B41FA5}">
                      <a16:colId xmlns:a16="http://schemas.microsoft.com/office/drawing/2014/main" val="2050423346"/>
                    </a:ext>
                  </a:extLst>
                </a:gridCol>
              </a:tblGrid>
              <a:tr h="0">
                <a:tc gridSpan="5">
                  <a:txBody>
                    <a:bodyPr/>
                    <a:lstStyle/>
                    <a:p>
                      <a:pPr algn="ctr"/>
                      <a:r>
                        <a:rPr lang="en-US" sz="1200" dirty="0"/>
                        <a:t>Cluster Distribution By Country</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pPr algn="ctr"/>
                      <a:endParaRPr lang="en-US" sz="1200" dirty="0"/>
                    </a:p>
                  </a:txBody>
                  <a:tcPr/>
                </a:tc>
                <a:extLst>
                  <a:ext uri="{0D108BD9-81ED-4DB2-BD59-A6C34878D82A}">
                    <a16:rowId xmlns:a16="http://schemas.microsoft.com/office/drawing/2014/main" val="4120812543"/>
                  </a:ext>
                </a:extLst>
              </a:tr>
              <a:tr h="0">
                <a:tc>
                  <a:txBody>
                    <a:bodyPr/>
                    <a:lstStyle/>
                    <a:p>
                      <a:endParaRPr lang="en-US" sz="1100" dirty="0"/>
                    </a:p>
                  </a:txBody>
                  <a:tcPr/>
                </a:tc>
                <a:tc>
                  <a:txBody>
                    <a:bodyPr/>
                    <a:lstStyle/>
                    <a:p>
                      <a:r>
                        <a:rPr lang="en-US" sz="1100" b="1" dirty="0"/>
                        <a:t>Top</a:t>
                      </a:r>
                    </a:p>
                  </a:txBody>
                  <a:tcPr/>
                </a:tc>
                <a:tc>
                  <a:txBody>
                    <a:bodyPr/>
                    <a:lstStyle/>
                    <a:p>
                      <a:r>
                        <a:rPr lang="en-US" sz="1100" b="1" dirty="0"/>
                        <a:t>Loyalist</a:t>
                      </a:r>
                    </a:p>
                  </a:txBody>
                  <a:tcPr/>
                </a:tc>
                <a:tc>
                  <a:txBody>
                    <a:bodyPr/>
                    <a:lstStyle/>
                    <a:p>
                      <a:r>
                        <a:rPr lang="en-US" sz="1100" b="1" dirty="0"/>
                        <a:t>Needs Attention</a:t>
                      </a:r>
                    </a:p>
                  </a:txBody>
                  <a:tcPr/>
                </a:tc>
                <a:tc>
                  <a:txBody>
                    <a:bodyPr/>
                    <a:lstStyle/>
                    <a:p>
                      <a:r>
                        <a:rPr lang="en-US" sz="1100" b="1" dirty="0"/>
                        <a:t>At Risk</a:t>
                      </a:r>
                    </a:p>
                  </a:txBody>
                  <a:tcPr/>
                </a:tc>
                <a:tc>
                  <a:txBody>
                    <a:bodyPr/>
                    <a:lstStyle/>
                    <a:p>
                      <a:r>
                        <a:rPr lang="en-US" sz="1100" b="1" dirty="0"/>
                        <a:t>Total</a:t>
                      </a:r>
                    </a:p>
                  </a:txBody>
                  <a:tcPr/>
                </a:tc>
                <a:extLst>
                  <a:ext uri="{0D108BD9-81ED-4DB2-BD59-A6C34878D82A}">
                    <a16:rowId xmlns:a16="http://schemas.microsoft.com/office/drawing/2014/main" val="2032952834"/>
                  </a:ext>
                </a:extLst>
              </a:tr>
              <a:tr h="0">
                <a:tc>
                  <a:txBody>
                    <a:bodyPr/>
                    <a:lstStyle/>
                    <a:p>
                      <a:r>
                        <a:rPr lang="en-US" sz="1100" b="1" dirty="0"/>
                        <a:t>United Kingdom</a:t>
                      </a:r>
                    </a:p>
                  </a:txBody>
                  <a:tcPr/>
                </a:tc>
                <a:tc>
                  <a:txBody>
                    <a:bodyPr/>
                    <a:lstStyle/>
                    <a:p>
                      <a:pPr algn="ctr"/>
                      <a:r>
                        <a:rPr lang="en-US" sz="1100" dirty="0"/>
                        <a:t>-</a:t>
                      </a:r>
                    </a:p>
                  </a:txBody>
                  <a:tcPr/>
                </a:tc>
                <a:tc>
                  <a:txBody>
                    <a:bodyPr/>
                    <a:lstStyle/>
                    <a:p>
                      <a:pPr algn="ctr"/>
                      <a:r>
                        <a:rPr lang="en-US" sz="1100" dirty="0"/>
                        <a:t>44</a:t>
                      </a:r>
                    </a:p>
                  </a:txBody>
                  <a:tcPr/>
                </a:tc>
                <a:tc>
                  <a:txBody>
                    <a:bodyPr/>
                    <a:lstStyle/>
                    <a:p>
                      <a:pPr algn="ctr"/>
                      <a:r>
                        <a:rPr lang="en-US" sz="1100" dirty="0"/>
                        <a:t>-</a:t>
                      </a:r>
                    </a:p>
                  </a:txBody>
                  <a:tcPr/>
                </a:tc>
                <a:tc>
                  <a:txBody>
                    <a:bodyPr/>
                    <a:lstStyle/>
                    <a:p>
                      <a:pPr algn="ctr"/>
                      <a:r>
                        <a:rPr lang="en-US" sz="1100" dirty="0"/>
                        <a:t>717</a:t>
                      </a:r>
                    </a:p>
                  </a:txBody>
                  <a:tcPr/>
                </a:tc>
                <a:tc>
                  <a:txBody>
                    <a:bodyPr/>
                    <a:lstStyle/>
                    <a:p>
                      <a:pPr algn="ctr"/>
                      <a:r>
                        <a:rPr lang="en-US" sz="1100" dirty="0"/>
                        <a:t>761</a:t>
                      </a:r>
                    </a:p>
                  </a:txBody>
                  <a:tcPr/>
                </a:tc>
                <a:extLst>
                  <a:ext uri="{0D108BD9-81ED-4DB2-BD59-A6C34878D82A}">
                    <a16:rowId xmlns:a16="http://schemas.microsoft.com/office/drawing/2014/main" val="1594646016"/>
                  </a:ext>
                </a:extLst>
              </a:tr>
              <a:tr h="0">
                <a:tc>
                  <a:txBody>
                    <a:bodyPr/>
                    <a:lstStyle/>
                    <a:p>
                      <a:r>
                        <a:rPr lang="en-US" sz="1100" b="1" dirty="0"/>
                        <a:t>Australia</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4</a:t>
                      </a:r>
                    </a:p>
                  </a:txBody>
                  <a:tcPr/>
                </a:tc>
                <a:tc>
                  <a:txBody>
                    <a:bodyPr/>
                    <a:lstStyle/>
                    <a:p>
                      <a:pPr algn="ctr"/>
                      <a:r>
                        <a:rPr lang="en-US" sz="1100" dirty="0"/>
                        <a:t>-</a:t>
                      </a:r>
                    </a:p>
                  </a:txBody>
                  <a:tcPr/>
                </a:tc>
                <a:tc>
                  <a:txBody>
                    <a:bodyPr/>
                    <a:lstStyle/>
                    <a:p>
                      <a:pPr algn="ctr"/>
                      <a:r>
                        <a:rPr lang="en-US" sz="1100" dirty="0"/>
                        <a:t>4</a:t>
                      </a:r>
                    </a:p>
                  </a:txBody>
                  <a:tcPr/>
                </a:tc>
                <a:extLst>
                  <a:ext uri="{0D108BD9-81ED-4DB2-BD59-A6C34878D82A}">
                    <a16:rowId xmlns:a16="http://schemas.microsoft.com/office/drawing/2014/main" val="329351609"/>
                  </a:ext>
                </a:extLst>
              </a:tr>
              <a:tr h="0">
                <a:tc>
                  <a:txBody>
                    <a:bodyPr/>
                    <a:lstStyle/>
                    <a:p>
                      <a:r>
                        <a:rPr lang="en-US" sz="1100" b="1" dirty="0"/>
                        <a:t>Austria</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1</a:t>
                      </a:r>
                    </a:p>
                  </a:txBody>
                  <a:tcPr/>
                </a:tc>
                <a:tc>
                  <a:txBody>
                    <a:bodyPr/>
                    <a:lstStyle/>
                    <a:p>
                      <a:pPr algn="ctr"/>
                      <a:r>
                        <a:rPr lang="en-US" sz="1100" dirty="0"/>
                        <a:t>-</a:t>
                      </a:r>
                    </a:p>
                  </a:txBody>
                  <a:tcPr/>
                </a:tc>
                <a:tc>
                  <a:txBody>
                    <a:bodyPr/>
                    <a:lstStyle/>
                    <a:p>
                      <a:pPr algn="ctr"/>
                      <a:r>
                        <a:rPr lang="en-US" sz="1100" dirty="0"/>
                        <a:t>1</a:t>
                      </a:r>
                    </a:p>
                  </a:txBody>
                  <a:tcPr/>
                </a:tc>
                <a:extLst>
                  <a:ext uri="{0D108BD9-81ED-4DB2-BD59-A6C34878D82A}">
                    <a16:rowId xmlns:a16="http://schemas.microsoft.com/office/drawing/2014/main" val="2659637219"/>
                  </a:ext>
                </a:extLst>
              </a:tr>
              <a:tr h="0">
                <a:tc>
                  <a:txBody>
                    <a:bodyPr/>
                    <a:lstStyle/>
                    <a:p>
                      <a:r>
                        <a:rPr lang="en-US" sz="1100" b="1" dirty="0"/>
                        <a:t>Belgium</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3</a:t>
                      </a:r>
                    </a:p>
                  </a:txBody>
                  <a:tcPr/>
                </a:tc>
                <a:tc>
                  <a:txBody>
                    <a:bodyPr/>
                    <a:lstStyle/>
                    <a:p>
                      <a:pPr algn="ctr"/>
                      <a:r>
                        <a:rPr lang="en-US" sz="1100" dirty="0"/>
                        <a:t>-</a:t>
                      </a:r>
                    </a:p>
                  </a:txBody>
                  <a:tcPr/>
                </a:tc>
                <a:tc>
                  <a:txBody>
                    <a:bodyPr/>
                    <a:lstStyle/>
                    <a:p>
                      <a:pPr algn="ctr"/>
                      <a:r>
                        <a:rPr lang="en-US" sz="1100" dirty="0"/>
                        <a:t>3</a:t>
                      </a:r>
                    </a:p>
                  </a:txBody>
                  <a:tcPr/>
                </a:tc>
                <a:extLst>
                  <a:ext uri="{0D108BD9-81ED-4DB2-BD59-A6C34878D82A}">
                    <a16:rowId xmlns:a16="http://schemas.microsoft.com/office/drawing/2014/main" val="1608423582"/>
                  </a:ext>
                </a:extLst>
              </a:tr>
              <a:tr h="0">
                <a:tc>
                  <a:txBody>
                    <a:bodyPr/>
                    <a:lstStyle/>
                    <a:p>
                      <a:r>
                        <a:rPr lang="en-US" sz="1100" b="1" dirty="0"/>
                        <a:t>Channel Islands</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1</a:t>
                      </a:r>
                    </a:p>
                  </a:txBody>
                  <a:tcPr/>
                </a:tc>
                <a:tc>
                  <a:txBody>
                    <a:bodyPr/>
                    <a:lstStyle/>
                    <a:p>
                      <a:pPr algn="ctr"/>
                      <a:r>
                        <a:rPr lang="en-US" sz="1100" dirty="0"/>
                        <a:t>-</a:t>
                      </a:r>
                    </a:p>
                  </a:txBody>
                  <a:tcPr/>
                </a:tc>
                <a:tc>
                  <a:txBody>
                    <a:bodyPr/>
                    <a:lstStyle/>
                    <a:p>
                      <a:pPr algn="ctr"/>
                      <a:r>
                        <a:rPr lang="en-US" sz="1100" dirty="0"/>
                        <a:t>1</a:t>
                      </a:r>
                    </a:p>
                  </a:txBody>
                  <a:tcPr/>
                </a:tc>
                <a:extLst>
                  <a:ext uri="{0D108BD9-81ED-4DB2-BD59-A6C34878D82A}">
                    <a16:rowId xmlns:a16="http://schemas.microsoft.com/office/drawing/2014/main" val="3664315719"/>
                  </a:ext>
                </a:extLst>
              </a:tr>
              <a:tr h="0">
                <a:tc>
                  <a:txBody>
                    <a:bodyPr/>
                    <a:lstStyle/>
                    <a:p>
                      <a:r>
                        <a:rPr lang="en-US" sz="1100" b="1" dirty="0"/>
                        <a:t>Cyprus</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1</a:t>
                      </a:r>
                    </a:p>
                  </a:txBody>
                  <a:tcPr/>
                </a:tc>
                <a:tc>
                  <a:txBody>
                    <a:bodyPr/>
                    <a:lstStyle/>
                    <a:p>
                      <a:pPr algn="ctr"/>
                      <a:r>
                        <a:rPr lang="en-US" sz="1100" dirty="0"/>
                        <a:t>-</a:t>
                      </a:r>
                    </a:p>
                  </a:txBody>
                  <a:tcPr/>
                </a:tc>
                <a:tc>
                  <a:txBody>
                    <a:bodyPr/>
                    <a:lstStyle/>
                    <a:p>
                      <a:pPr algn="ctr"/>
                      <a:r>
                        <a:rPr lang="en-US" sz="1100" dirty="0"/>
                        <a:t>1</a:t>
                      </a:r>
                    </a:p>
                  </a:txBody>
                  <a:tcPr/>
                </a:tc>
                <a:extLst>
                  <a:ext uri="{0D108BD9-81ED-4DB2-BD59-A6C34878D82A}">
                    <a16:rowId xmlns:a16="http://schemas.microsoft.com/office/drawing/2014/main" val="2638689766"/>
                  </a:ext>
                </a:extLst>
              </a:tr>
              <a:tr h="0">
                <a:tc>
                  <a:txBody>
                    <a:bodyPr/>
                    <a:lstStyle/>
                    <a:p>
                      <a:r>
                        <a:rPr lang="en-US" sz="1100" b="1" dirty="0"/>
                        <a:t>Ireland</a:t>
                      </a:r>
                    </a:p>
                  </a:txBody>
                  <a:tcPr/>
                </a:tc>
                <a:tc>
                  <a:txBody>
                    <a:bodyPr/>
                    <a:lstStyle/>
                    <a:p>
                      <a:pPr algn="ctr"/>
                      <a:r>
                        <a:rPr lang="en-US" sz="1100" dirty="0"/>
                        <a:t>2</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2</a:t>
                      </a:r>
                    </a:p>
                  </a:txBody>
                  <a:tcPr/>
                </a:tc>
                <a:extLst>
                  <a:ext uri="{0D108BD9-81ED-4DB2-BD59-A6C34878D82A}">
                    <a16:rowId xmlns:a16="http://schemas.microsoft.com/office/drawing/2014/main" val="1836604346"/>
                  </a:ext>
                </a:extLst>
              </a:tr>
              <a:tr h="0">
                <a:tc>
                  <a:txBody>
                    <a:bodyPr/>
                    <a:lstStyle/>
                    <a:p>
                      <a:r>
                        <a:rPr lang="en-US" sz="1100" b="1" dirty="0"/>
                        <a:t>Finland</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1</a:t>
                      </a:r>
                    </a:p>
                  </a:txBody>
                  <a:tcPr/>
                </a:tc>
                <a:tc>
                  <a:txBody>
                    <a:bodyPr/>
                    <a:lstStyle/>
                    <a:p>
                      <a:pPr algn="ctr"/>
                      <a:r>
                        <a:rPr lang="en-US" sz="1100" dirty="0"/>
                        <a:t>-</a:t>
                      </a:r>
                    </a:p>
                  </a:txBody>
                  <a:tcPr/>
                </a:tc>
                <a:tc>
                  <a:txBody>
                    <a:bodyPr/>
                    <a:lstStyle/>
                    <a:p>
                      <a:pPr algn="ctr"/>
                      <a:r>
                        <a:rPr lang="en-US" sz="1100" dirty="0"/>
                        <a:t>1</a:t>
                      </a:r>
                    </a:p>
                  </a:txBody>
                  <a:tcPr/>
                </a:tc>
                <a:extLst>
                  <a:ext uri="{0D108BD9-81ED-4DB2-BD59-A6C34878D82A}">
                    <a16:rowId xmlns:a16="http://schemas.microsoft.com/office/drawing/2014/main" val="1601863860"/>
                  </a:ext>
                </a:extLst>
              </a:tr>
              <a:tr h="0">
                <a:tc>
                  <a:txBody>
                    <a:bodyPr/>
                    <a:lstStyle/>
                    <a:p>
                      <a:r>
                        <a:rPr lang="en-US" sz="1100" b="1" dirty="0"/>
                        <a:t>France</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14</a:t>
                      </a:r>
                    </a:p>
                  </a:txBody>
                  <a:tcPr/>
                </a:tc>
                <a:tc>
                  <a:txBody>
                    <a:bodyPr/>
                    <a:lstStyle/>
                    <a:p>
                      <a:pPr algn="ctr"/>
                      <a:r>
                        <a:rPr lang="en-US" sz="1100" dirty="0"/>
                        <a:t>-</a:t>
                      </a:r>
                    </a:p>
                  </a:txBody>
                  <a:tcPr/>
                </a:tc>
                <a:tc>
                  <a:txBody>
                    <a:bodyPr/>
                    <a:lstStyle/>
                    <a:p>
                      <a:pPr algn="ctr"/>
                      <a:r>
                        <a:rPr lang="en-US" sz="1100" dirty="0"/>
                        <a:t>14</a:t>
                      </a:r>
                    </a:p>
                  </a:txBody>
                  <a:tcPr/>
                </a:tc>
                <a:extLst>
                  <a:ext uri="{0D108BD9-81ED-4DB2-BD59-A6C34878D82A}">
                    <a16:rowId xmlns:a16="http://schemas.microsoft.com/office/drawing/2014/main" val="1820715659"/>
                  </a:ext>
                </a:extLst>
              </a:tr>
              <a:tr h="0">
                <a:tc>
                  <a:txBody>
                    <a:bodyPr/>
                    <a:lstStyle/>
                    <a:p>
                      <a:r>
                        <a:rPr lang="en-US" sz="1100" b="1" dirty="0"/>
                        <a:t>Germany</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10</a:t>
                      </a:r>
                    </a:p>
                  </a:txBody>
                  <a:tcPr/>
                </a:tc>
                <a:tc>
                  <a:txBody>
                    <a:bodyPr/>
                    <a:lstStyle/>
                    <a:p>
                      <a:pPr algn="ctr"/>
                      <a:r>
                        <a:rPr lang="en-US" sz="1100" dirty="0"/>
                        <a:t>-</a:t>
                      </a:r>
                    </a:p>
                  </a:txBody>
                  <a:tcPr/>
                </a:tc>
                <a:tc>
                  <a:txBody>
                    <a:bodyPr/>
                    <a:lstStyle/>
                    <a:p>
                      <a:pPr algn="ctr"/>
                      <a:r>
                        <a:rPr lang="en-US" sz="1100" dirty="0"/>
                        <a:t>10</a:t>
                      </a:r>
                    </a:p>
                  </a:txBody>
                  <a:tcPr/>
                </a:tc>
                <a:extLst>
                  <a:ext uri="{0D108BD9-81ED-4DB2-BD59-A6C34878D82A}">
                    <a16:rowId xmlns:a16="http://schemas.microsoft.com/office/drawing/2014/main" val="1898945242"/>
                  </a:ext>
                </a:extLst>
              </a:tr>
              <a:tr h="0">
                <a:tc>
                  <a:txBody>
                    <a:bodyPr/>
                    <a:lstStyle/>
                    <a:p>
                      <a:r>
                        <a:rPr lang="en-US" sz="1100" b="1" dirty="0"/>
                        <a:t>Greece</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2</a:t>
                      </a:r>
                    </a:p>
                  </a:txBody>
                  <a:tcPr/>
                </a:tc>
                <a:tc>
                  <a:txBody>
                    <a:bodyPr/>
                    <a:lstStyle/>
                    <a:p>
                      <a:pPr algn="ctr"/>
                      <a:r>
                        <a:rPr lang="en-US" sz="1100" dirty="0"/>
                        <a:t>-</a:t>
                      </a:r>
                    </a:p>
                  </a:txBody>
                  <a:tcPr/>
                </a:tc>
                <a:tc>
                  <a:txBody>
                    <a:bodyPr/>
                    <a:lstStyle/>
                    <a:p>
                      <a:pPr algn="ctr"/>
                      <a:r>
                        <a:rPr lang="en-US" sz="1100" dirty="0"/>
                        <a:t>2</a:t>
                      </a:r>
                    </a:p>
                  </a:txBody>
                  <a:tcPr/>
                </a:tc>
                <a:extLst>
                  <a:ext uri="{0D108BD9-81ED-4DB2-BD59-A6C34878D82A}">
                    <a16:rowId xmlns:a16="http://schemas.microsoft.com/office/drawing/2014/main" val="497188609"/>
                  </a:ext>
                </a:extLst>
              </a:tr>
              <a:tr h="0">
                <a:tc>
                  <a:txBody>
                    <a:bodyPr/>
                    <a:lstStyle/>
                    <a:p>
                      <a:r>
                        <a:rPr lang="en-US" sz="1100" b="1" dirty="0"/>
                        <a:t>Italy</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4</a:t>
                      </a:r>
                    </a:p>
                  </a:txBody>
                  <a:tcPr/>
                </a:tc>
                <a:tc>
                  <a:txBody>
                    <a:bodyPr/>
                    <a:lstStyle/>
                    <a:p>
                      <a:pPr algn="ctr"/>
                      <a:r>
                        <a:rPr lang="en-US" sz="1100" dirty="0"/>
                        <a:t>-</a:t>
                      </a:r>
                    </a:p>
                  </a:txBody>
                  <a:tcPr/>
                </a:tc>
                <a:tc>
                  <a:txBody>
                    <a:bodyPr/>
                    <a:lstStyle/>
                    <a:p>
                      <a:pPr algn="ctr"/>
                      <a:r>
                        <a:rPr lang="en-US" sz="1100" dirty="0"/>
                        <a:t>4</a:t>
                      </a:r>
                    </a:p>
                  </a:txBody>
                  <a:tcPr/>
                </a:tc>
                <a:extLst>
                  <a:ext uri="{0D108BD9-81ED-4DB2-BD59-A6C34878D82A}">
                    <a16:rowId xmlns:a16="http://schemas.microsoft.com/office/drawing/2014/main" val="154066642"/>
                  </a:ext>
                </a:extLst>
              </a:tr>
              <a:tr h="0">
                <a:tc>
                  <a:txBody>
                    <a:bodyPr/>
                    <a:lstStyle/>
                    <a:p>
                      <a:r>
                        <a:rPr lang="en-US" sz="1100" b="1" dirty="0"/>
                        <a:t>Netherlands</a:t>
                      </a:r>
                    </a:p>
                  </a:txBody>
                  <a:tcPr/>
                </a:tc>
                <a:tc>
                  <a:txBody>
                    <a:bodyPr/>
                    <a:lstStyle/>
                    <a:p>
                      <a:pPr algn="ctr"/>
                      <a:r>
                        <a:rPr lang="en-US" sz="1100" dirty="0"/>
                        <a:t>5</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5</a:t>
                      </a:r>
                    </a:p>
                  </a:txBody>
                  <a:tcPr/>
                </a:tc>
                <a:extLst>
                  <a:ext uri="{0D108BD9-81ED-4DB2-BD59-A6C34878D82A}">
                    <a16:rowId xmlns:a16="http://schemas.microsoft.com/office/drawing/2014/main" val="767301892"/>
                  </a:ext>
                </a:extLst>
              </a:tr>
              <a:tr h="0">
                <a:tc>
                  <a:txBody>
                    <a:bodyPr/>
                    <a:lstStyle/>
                    <a:p>
                      <a:r>
                        <a:rPr lang="en-US" sz="1100" b="1" dirty="0"/>
                        <a:t>Portugal</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1</a:t>
                      </a:r>
                    </a:p>
                  </a:txBody>
                  <a:tcPr/>
                </a:tc>
                <a:tc>
                  <a:txBody>
                    <a:bodyPr/>
                    <a:lstStyle/>
                    <a:p>
                      <a:pPr algn="ctr"/>
                      <a:r>
                        <a:rPr lang="en-US" sz="1100" dirty="0"/>
                        <a:t>-</a:t>
                      </a:r>
                    </a:p>
                  </a:txBody>
                  <a:tcPr/>
                </a:tc>
                <a:tc>
                  <a:txBody>
                    <a:bodyPr/>
                    <a:lstStyle/>
                    <a:p>
                      <a:pPr algn="ctr"/>
                      <a:r>
                        <a:rPr lang="en-US" sz="1100" dirty="0"/>
                        <a:t>1</a:t>
                      </a:r>
                    </a:p>
                  </a:txBody>
                  <a:tcPr/>
                </a:tc>
                <a:extLst>
                  <a:ext uri="{0D108BD9-81ED-4DB2-BD59-A6C34878D82A}">
                    <a16:rowId xmlns:a16="http://schemas.microsoft.com/office/drawing/2014/main" val="757766142"/>
                  </a:ext>
                </a:extLst>
              </a:tr>
              <a:tr h="0">
                <a:tc>
                  <a:txBody>
                    <a:bodyPr/>
                    <a:lstStyle/>
                    <a:p>
                      <a:r>
                        <a:rPr lang="en-US" sz="1100" b="1" dirty="0"/>
                        <a:t>Singapore</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1</a:t>
                      </a:r>
                    </a:p>
                  </a:txBody>
                  <a:tcPr/>
                </a:tc>
                <a:tc>
                  <a:txBody>
                    <a:bodyPr/>
                    <a:lstStyle/>
                    <a:p>
                      <a:pPr algn="ctr"/>
                      <a:r>
                        <a:rPr lang="en-US" sz="1100" dirty="0"/>
                        <a:t>-</a:t>
                      </a:r>
                    </a:p>
                  </a:txBody>
                  <a:tcPr/>
                </a:tc>
                <a:tc>
                  <a:txBody>
                    <a:bodyPr/>
                    <a:lstStyle/>
                    <a:p>
                      <a:pPr algn="ctr"/>
                      <a:r>
                        <a:rPr lang="en-US" sz="1100" dirty="0"/>
                        <a:t>1</a:t>
                      </a:r>
                    </a:p>
                  </a:txBody>
                  <a:tcPr/>
                </a:tc>
                <a:extLst>
                  <a:ext uri="{0D108BD9-81ED-4DB2-BD59-A6C34878D82A}">
                    <a16:rowId xmlns:a16="http://schemas.microsoft.com/office/drawing/2014/main" val="261596116"/>
                  </a:ext>
                </a:extLst>
              </a:tr>
              <a:tr h="0">
                <a:tc>
                  <a:txBody>
                    <a:bodyPr/>
                    <a:lstStyle/>
                    <a:p>
                      <a:r>
                        <a:rPr lang="en-US" sz="1100" b="1" dirty="0"/>
                        <a:t>Spain</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3</a:t>
                      </a:r>
                    </a:p>
                  </a:txBody>
                  <a:tcPr/>
                </a:tc>
                <a:tc>
                  <a:txBody>
                    <a:bodyPr/>
                    <a:lstStyle/>
                    <a:p>
                      <a:pPr algn="ctr"/>
                      <a:r>
                        <a:rPr lang="en-US" sz="1100" dirty="0"/>
                        <a:t>-</a:t>
                      </a:r>
                    </a:p>
                  </a:txBody>
                  <a:tcPr/>
                </a:tc>
                <a:tc>
                  <a:txBody>
                    <a:bodyPr/>
                    <a:lstStyle/>
                    <a:p>
                      <a:pPr algn="ctr"/>
                      <a:r>
                        <a:rPr lang="en-US" sz="1100" dirty="0"/>
                        <a:t>3</a:t>
                      </a:r>
                    </a:p>
                  </a:txBody>
                  <a:tcPr/>
                </a:tc>
                <a:extLst>
                  <a:ext uri="{0D108BD9-81ED-4DB2-BD59-A6C34878D82A}">
                    <a16:rowId xmlns:a16="http://schemas.microsoft.com/office/drawing/2014/main" val="3432082060"/>
                  </a:ext>
                </a:extLst>
              </a:tr>
              <a:tr h="0">
                <a:tc>
                  <a:txBody>
                    <a:bodyPr/>
                    <a:lstStyle/>
                    <a:p>
                      <a:r>
                        <a:rPr lang="en-US" sz="1100" b="1" dirty="0"/>
                        <a:t>Sweden</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1</a:t>
                      </a:r>
                    </a:p>
                  </a:txBody>
                  <a:tcPr/>
                </a:tc>
                <a:tc>
                  <a:txBody>
                    <a:bodyPr/>
                    <a:lstStyle/>
                    <a:p>
                      <a:pPr algn="ctr"/>
                      <a:r>
                        <a:rPr lang="en-US" sz="1100" dirty="0"/>
                        <a:t>-</a:t>
                      </a:r>
                    </a:p>
                  </a:txBody>
                  <a:tcPr/>
                </a:tc>
                <a:tc>
                  <a:txBody>
                    <a:bodyPr/>
                    <a:lstStyle/>
                    <a:p>
                      <a:pPr algn="ctr"/>
                      <a:r>
                        <a:rPr lang="en-US" sz="1100" dirty="0"/>
                        <a:t>1</a:t>
                      </a:r>
                    </a:p>
                  </a:txBody>
                  <a:tcPr/>
                </a:tc>
                <a:extLst>
                  <a:ext uri="{0D108BD9-81ED-4DB2-BD59-A6C34878D82A}">
                    <a16:rowId xmlns:a16="http://schemas.microsoft.com/office/drawing/2014/main" val="2674023799"/>
                  </a:ext>
                </a:extLst>
              </a:tr>
              <a:tr h="0">
                <a:tc>
                  <a:txBody>
                    <a:bodyPr/>
                    <a:lstStyle/>
                    <a:p>
                      <a:r>
                        <a:rPr lang="en-US" sz="1100" b="1" dirty="0"/>
                        <a:t>USA</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2</a:t>
                      </a:r>
                    </a:p>
                  </a:txBody>
                  <a:tcPr/>
                </a:tc>
                <a:tc>
                  <a:txBody>
                    <a:bodyPr/>
                    <a:lstStyle/>
                    <a:p>
                      <a:pPr algn="ctr"/>
                      <a:r>
                        <a:rPr lang="en-US" sz="1100" dirty="0"/>
                        <a:t>-</a:t>
                      </a:r>
                    </a:p>
                  </a:txBody>
                  <a:tcPr/>
                </a:tc>
                <a:tc>
                  <a:txBody>
                    <a:bodyPr/>
                    <a:lstStyle/>
                    <a:p>
                      <a:pPr algn="ctr"/>
                      <a:r>
                        <a:rPr lang="en-US" sz="1100" dirty="0"/>
                        <a:t>2</a:t>
                      </a:r>
                    </a:p>
                  </a:txBody>
                  <a:tcPr/>
                </a:tc>
                <a:extLst>
                  <a:ext uri="{0D108BD9-81ED-4DB2-BD59-A6C34878D82A}">
                    <a16:rowId xmlns:a16="http://schemas.microsoft.com/office/drawing/2014/main" val="989387655"/>
                  </a:ext>
                </a:extLst>
              </a:tr>
              <a:tr h="0">
                <a:tc>
                  <a:txBody>
                    <a:bodyPr/>
                    <a:lstStyle/>
                    <a:p>
                      <a:r>
                        <a:rPr lang="en-US" sz="1100" b="1" dirty="0"/>
                        <a:t>Switzerland</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3</a:t>
                      </a:r>
                    </a:p>
                  </a:txBody>
                  <a:tcPr/>
                </a:tc>
                <a:tc>
                  <a:txBody>
                    <a:bodyPr/>
                    <a:lstStyle/>
                    <a:p>
                      <a:pPr algn="ctr"/>
                      <a:r>
                        <a:rPr lang="en-US" sz="1100" dirty="0"/>
                        <a:t>-</a:t>
                      </a:r>
                    </a:p>
                  </a:txBody>
                  <a:tcPr/>
                </a:tc>
                <a:tc>
                  <a:txBody>
                    <a:bodyPr/>
                    <a:lstStyle/>
                    <a:p>
                      <a:pPr algn="ctr"/>
                      <a:r>
                        <a:rPr lang="en-US" sz="1100" dirty="0"/>
                        <a:t>3</a:t>
                      </a:r>
                    </a:p>
                  </a:txBody>
                  <a:tcPr/>
                </a:tc>
                <a:extLst>
                  <a:ext uri="{0D108BD9-81ED-4DB2-BD59-A6C34878D82A}">
                    <a16:rowId xmlns:a16="http://schemas.microsoft.com/office/drawing/2014/main" val="3165492283"/>
                  </a:ext>
                </a:extLst>
              </a:tr>
              <a:tr h="0">
                <a:tc>
                  <a:txBody>
                    <a:bodyPr/>
                    <a:lstStyle/>
                    <a:p>
                      <a:r>
                        <a:rPr lang="en-US" sz="1100" b="1" dirty="0"/>
                        <a:t>Total</a:t>
                      </a:r>
                    </a:p>
                  </a:txBody>
                  <a:tcPr/>
                </a:tc>
                <a:tc>
                  <a:txBody>
                    <a:bodyPr/>
                    <a:lstStyle/>
                    <a:p>
                      <a:pPr algn="ctr"/>
                      <a:r>
                        <a:rPr lang="en-US" sz="1100" b="1" dirty="0"/>
                        <a:t>7</a:t>
                      </a:r>
                    </a:p>
                  </a:txBody>
                  <a:tcPr/>
                </a:tc>
                <a:tc>
                  <a:txBody>
                    <a:bodyPr/>
                    <a:lstStyle/>
                    <a:p>
                      <a:pPr algn="ctr"/>
                      <a:r>
                        <a:rPr lang="en-US" sz="1100" b="1" dirty="0"/>
                        <a:t>44</a:t>
                      </a:r>
                    </a:p>
                  </a:txBody>
                  <a:tcPr/>
                </a:tc>
                <a:tc>
                  <a:txBody>
                    <a:bodyPr/>
                    <a:lstStyle/>
                    <a:p>
                      <a:pPr algn="ctr"/>
                      <a:r>
                        <a:rPr lang="en-US" sz="1100" b="1" dirty="0"/>
                        <a:t>52</a:t>
                      </a:r>
                    </a:p>
                  </a:txBody>
                  <a:tcPr/>
                </a:tc>
                <a:tc>
                  <a:txBody>
                    <a:bodyPr/>
                    <a:lstStyle/>
                    <a:p>
                      <a:pPr algn="ctr"/>
                      <a:r>
                        <a:rPr lang="en-US" sz="1100" b="1" dirty="0"/>
                        <a:t>717</a:t>
                      </a:r>
                    </a:p>
                  </a:txBody>
                  <a:tcPr/>
                </a:tc>
                <a:tc>
                  <a:txBody>
                    <a:bodyPr/>
                    <a:lstStyle/>
                    <a:p>
                      <a:pPr algn="ctr"/>
                      <a:r>
                        <a:rPr lang="en-US" sz="1100" b="1" dirty="0"/>
                        <a:t>820</a:t>
                      </a:r>
                    </a:p>
                  </a:txBody>
                  <a:tcPr/>
                </a:tc>
                <a:extLst>
                  <a:ext uri="{0D108BD9-81ED-4DB2-BD59-A6C34878D82A}">
                    <a16:rowId xmlns:a16="http://schemas.microsoft.com/office/drawing/2014/main" val="2458815294"/>
                  </a:ext>
                </a:extLst>
              </a:tr>
            </a:tbl>
          </a:graphicData>
        </a:graphic>
      </p:graphicFrame>
    </p:spTree>
    <p:extLst>
      <p:ext uri="{BB962C8B-B14F-4D97-AF65-F5344CB8AC3E}">
        <p14:creationId xmlns:p14="http://schemas.microsoft.com/office/powerpoint/2010/main" val="576987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1690</TotalTime>
  <Words>970</Words>
  <Application>Microsoft Office PowerPoint</Application>
  <PresentationFormat>Widescreen</PresentationFormat>
  <Paragraphs>257</Paragraphs>
  <Slides>12</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vt:i4>
      </vt:variant>
    </vt:vector>
  </HeadingPairs>
  <TitlesOfParts>
    <vt:vector size="26" baseType="lpstr">
      <vt:lpstr>Archivo Black</vt:lpstr>
      <vt:lpstr>Arial</vt:lpstr>
      <vt:lpstr>Calibri</vt:lpstr>
      <vt:lpstr>Calibri Light</vt:lpstr>
      <vt:lpstr>Courier New</vt:lpstr>
      <vt:lpstr>Gill Sans MT</vt:lpstr>
      <vt:lpstr>Helvetica</vt:lpstr>
      <vt:lpstr>Montserrat Light</vt:lpstr>
      <vt:lpstr>Segoe UI</vt:lpstr>
      <vt:lpstr>Segoe UI Light</vt:lpstr>
      <vt:lpstr>Tahoma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Aderoju Adeyemi</dc:creator>
  <cp:lastModifiedBy>Aderoju Adeyemi</cp:lastModifiedBy>
  <cp:revision>151</cp:revision>
  <dcterms:created xsi:type="dcterms:W3CDTF">2024-08-20T12:49:01Z</dcterms:created>
  <dcterms:modified xsi:type="dcterms:W3CDTF">2024-12-13T16:23:24Z</dcterms:modified>
</cp:coreProperties>
</file>